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9" r:id="rId1"/>
  </p:sldMasterIdLst>
  <p:sldIdLst>
    <p:sldId id="256" r:id="rId2"/>
    <p:sldId id="258" r:id="rId3"/>
    <p:sldId id="259" r:id="rId4"/>
    <p:sldId id="257" r:id="rId5"/>
    <p:sldId id="264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5282374-5C78-4F9B-AE5D-9105964B1B0D}" type="datetimeFigureOut">
              <a:rPr lang="sr-Latn-RS" smtClean="0"/>
              <a:t>8.9.2023.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2C9C047-0B5A-4E8C-A3FD-2730C22AEFD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5386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2374-5C78-4F9B-AE5D-9105964B1B0D}" type="datetimeFigureOut">
              <a:rPr lang="sr-Latn-RS" smtClean="0"/>
              <a:t>8.9.2023.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047-0B5A-4E8C-A3FD-2730C22AEFD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66962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2374-5C78-4F9B-AE5D-9105964B1B0D}" type="datetimeFigureOut">
              <a:rPr lang="sr-Latn-RS" smtClean="0"/>
              <a:t>8.9.2023.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047-0B5A-4E8C-A3FD-2730C22AEFD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56169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2374-5C78-4F9B-AE5D-9105964B1B0D}" type="datetimeFigureOut">
              <a:rPr lang="sr-Latn-RS" smtClean="0"/>
              <a:t>8.9.2023.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047-0B5A-4E8C-A3FD-2730C22AEFD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77370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2374-5C78-4F9B-AE5D-9105964B1B0D}" type="datetimeFigureOut">
              <a:rPr lang="sr-Latn-RS" smtClean="0"/>
              <a:t>8.9.2023.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047-0B5A-4E8C-A3FD-2730C22AEFD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65175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2374-5C78-4F9B-AE5D-9105964B1B0D}" type="datetimeFigureOut">
              <a:rPr lang="sr-Latn-RS" smtClean="0"/>
              <a:t>8.9.2023.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047-0B5A-4E8C-A3FD-2730C22AEFD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875917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2374-5C78-4F9B-AE5D-9105964B1B0D}" type="datetimeFigureOut">
              <a:rPr lang="sr-Latn-RS" smtClean="0"/>
              <a:t>8.9.2023.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047-0B5A-4E8C-A3FD-2730C22AEFD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58555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5282374-5C78-4F9B-AE5D-9105964B1B0D}" type="datetimeFigureOut">
              <a:rPr lang="sr-Latn-RS" smtClean="0"/>
              <a:t>8.9.2023.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047-0B5A-4E8C-A3FD-2730C22AEFD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70896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5282374-5C78-4F9B-AE5D-9105964B1B0D}" type="datetimeFigureOut">
              <a:rPr lang="sr-Latn-RS" smtClean="0"/>
              <a:t>8.9.2023.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047-0B5A-4E8C-A3FD-2730C22AEFD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6982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2374-5C78-4F9B-AE5D-9105964B1B0D}" type="datetimeFigureOut">
              <a:rPr lang="sr-Latn-RS" smtClean="0"/>
              <a:t>8.9.2023.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047-0B5A-4E8C-A3FD-2730C22AEFD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52586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2374-5C78-4F9B-AE5D-9105964B1B0D}" type="datetimeFigureOut">
              <a:rPr lang="sr-Latn-RS" smtClean="0"/>
              <a:t>8.9.2023.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047-0B5A-4E8C-A3FD-2730C22AEFD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7466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2374-5C78-4F9B-AE5D-9105964B1B0D}" type="datetimeFigureOut">
              <a:rPr lang="sr-Latn-RS" smtClean="0"/>
              <a:t>8.9.2023.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047-0B5A-4E8C-A3FD-2730C22AEFD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94876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2374-5C78-4F9B-AE5D-9105964B1B0D}" type="datetimeFigureOut">
              <a:rPr lang="sr-Latn-RS" smtClean="0"/>
              <a:t>8.9.2023.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047-0B5A-4E8C-A3FD-2730C22AEFD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71821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2374-5C78-4F9B-AE5D-9105964B1B0D}" type="datetimeFigureOut">
              <a:rPr lang="sr-Latn-RS" smtClean="0"/>
              <a:t>8.9.2023.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047-0B5A-4E8C-A3FD-2730C22AEFD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0962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2374-5C78-4F9B-AE5D-9105964B1B0D}" type="datetimeFigureOut">
              <a:rPr lang="sr-Latn-RS" smtClean="0"/>
              <a:t>8.9.2023.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047-0B5A-4E8C-A3FD-2730C22AEFD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3716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2374-5C78-4F9B-AE5D-9105964B1B0D}" type="datetimeFigureOut">
              <a:rPr lang="sr-Latn-RS" smtClean="0"/>
              <a:t>8.9.2023.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047-0B5A-4E8C-A3FD-2730C22AEFD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13729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2374-5C78-4F9B-AE5D-9105964B1B0D}" type="datetimeFigureOut">
              <a:rPr lang="sr-Latn-RS" smtClean="0"/>
              <a:t>8.9.2023.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047-0B5A-4E8C-A3FD-2730C22AEFD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9231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5282374-5C78-4F9B-AE5D-9105964B1B0D}" type="datetimeFigureOut">
              <a:rPr lang="sr-Latn-RS" smtClean="0"/>
              <a:t>8.9.2023.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sr-Latn-R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2C9C047-0B5A-4E8C-A3FD-2730C22AEFD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63655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  <p:sldLayoutId id="2147483982" r:id="rId13"/>
    <p:sldLayoutId id="2147483983" r:id="rId14"/>
    <p:sldLayoutId id="2147483984" r:id="rId15"/>
    <p:sldLayoutId id="2147483985" r:id="rId16"/>
    <p:sldLayoutId id="21474839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mojbudzet@starigrad.bg.ls.gov.r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114927"/>
            <a:ext cx="8825658" cy="2149642"/>
          </a:xfrm>
        </p:spPr>
        <p:txBody>
          <a:bodyPr>
            <a:normAutofit/>
          </a:bodyPr>
          <a:lstStyle/>
          <a:p>
            <a:r>
              <a:rPr lang="sr-Cyrl-RS" dirty="0" smtClean="0"/>
              <a:t>ПАРТИЦИПАТИВНО БУЏЕТИРАЊЕ</a:t>
            </a:r>
            <a:endParaRPr lang="sr-Latn-R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3665621"/>
            <a:ext cx="8825658" cy="1379621"/>
          </a:xfrm>
        </p:spPr>
        <p:txBody>
          <a:bodyPr>
            <a:normAutofit fontScale="25000" lnSpcReduction="20000"/>
          </a:bodyPr>
          <a:lstStyle/>
          <a:p>
            <a:endParaRPr lang="sr-Cyrl-RS" dirty="0" smtClean="0"/>
          </a:p>
          <a:p>
            <a:pPr algn="ctr"/>
            <a:r>
              <a:rPr lang="sr-Cyrl-RS" sz="7200" dirty="0" smtClean="0">
                <a:solidFill>
                  <a:schemeClr val="bg1"/>
                </a:solidFill>
              </a:rPr>
              <a:t>Градска општина Стари град</a:t>
            </a:r>
          </a:p>
          <a:p>
            <a:pPr algn="ctr"/>
            <a:r>
              <a:rPr lang="sr-Cyrl-RS" sz="11200" b="1" dirty="0" smtClean="0">
                <a:solidFill>
                  <a:schemeClr val="bg1"/>
                </a:solidFill>
              </a:rPr>
              <a:t>КОНСУЛТАТИВНИ САСТАНАК</a:t>
            </a:r>
          </a:p>
          <a:p>
            <a:pPr algn="ctr"/>
            <a:r>
              <a:rPr lang="sr-Cyrl-RS" sz="7200" dirty="0" smtClean="0">
                <a:solidFill>
                  <a:schemeClr val="bg1"/>
                </a:solidFill>
              </a:rPr>
              <a:t>08. септембар 2023. године</a:t>
            </a:r>
            <a:endParaRPr lang="sr-Latn-R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36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solidFill>
                  <a:schemeClr val="bg1"/>
                </a:solidFill>
              </a:rPr>
              <a:t>Партиципативно буџетирање</a:t>
            </a:r>
            <a:endParaRPr lang="sr-Latn-R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240330" cy="3416300"/>
          </a:xfrm>
        </p:spPr>
        <p:txBody>
          <a:bodyPr/>
          <a:lstStyle/>
          <a:p>
            <a:pPr algn="just">
              <a:spcAft>
                <a:spcPts val="1800"/>
              </a:spcAft>
            </a:pPr>
            <a:r>
              <a:rPr lang="sr-Cyrl-RS" sz="2000" dirty="0" smtClean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</a:t>
            </a:r>
            <a:r>
              <a:rPr lang="sr-Latn-RS" sz="2000" dirty="0" smtClean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је процес који укључује грађане и остале заинтересоване стране у одређивање приоритета и доношење планова потрошње у оквиру буџета локалне самоуправе, утиче на већи степен поверења између грађана и власти и </a:t>
            </a:r>
            <a:r>
              <a:rPr lang="sr-Cyrl-RS" sz="2000" dirty="0" smtClean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ј</a:t>
            </a:r>
            <a:r>
              <a:rPr lang="sr-Latn-RS" sz="2000" dirty="0" smtClean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ача демократску културу и друштвену структуру у оквиру локалне заједнице.</a:t>
            </a:r>
          </a:p>
          <a:p>
            <a:pPr algn="just">
              <a:spcAft>
                <a:spcPts val="1800"/>
              </a:spcAft>
            </a:pPr>
            <a:r>
              <a:rPr lang="sr-Latn-R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Партиципативно буџетирање </a:t>
            </a:r>
            <a:r>
              <a:rPr lang="sr-Cyrl-R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подразумева в</a:t>
            </a:r>
            <a:r>
              <a:rPr lang="sr-Latn-R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еће укључивање грађана у процес доношења одлука, информисање грађана  о буџетском процесу, </a:t>
            </a:r>
            <a:r>
              <a:rPr lang="sr-Cyrl-R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као и </a:t>
            </a:r>
            <a:r>
              <a:rPr lang="sr-Latn-R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повећање транспарентности рада локалне самоуправе</a:t>
            </a:r>
            <a:endParaRPr lang="sr-Latn-RS" sz="2000" dirty="0" smtClean="0">
              <a:solidFill>
                <a:srgbClr val="2A2A2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800"/>
              </a:spcAft>
            </a:pPr>
            <a:endParaRPr lang="sr-Latn-R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3656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Фазе у партиципативном буџетирању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r-Cyrl-RS" dirty="0" smtClean="0"/>
              <a:t>!.  Консултативни састанак са грађанима и заинтересованим странама</a:t>
            </a:r>
          </a:p>
          <a:p>
            <a:pPr marL="0" indent="0" algn="just">
              <a:buNone/>
            </a:pPr>
            <a:r>
              <a:rPr lang="sr-Cyrl-RS" dirty="0" smtClean="0"/>
              <a:t>2. Подношење предлога пројеката и програма за финансирање из буџета ГО Стари град</a:t>
            </a:r>
          </a:p>
          <a:p>
            <a:pPr marL="0" indent="0" algn="just">
              <a:buNone/>
            </a:pPr>
            <a:r>
              <a:rPr lang="sr-Cyrl-RS" dirty="0"/>
              <a:t>3</a:t>
            </a:r>
            <a:r>
              <a:rPr lang="sr-Cyrl-RS" dirty="0" smtClean="0"/>
              <a:t>. Селекција и одабир предлога пројеката и програма који ће се наћи на листи за гласање</a:t>
            </a:r>
          </a:p>
          <a:p>
            <a:pPr marL="0" indent="0" algn="just">
              <a:buNone/>
            </a:pPr>
            <a:r>
              <a:rPr lang="sr-Cyrl-RS" dirty="0" smtClean="0"/>
              <a:t>4. Спровођење гласања грађана за један од понуђених предлога</a:t>
            </a:r>
          </a:p>
          <a:p>
            <a:pPr marL="0" indent="0" algn="just">
              <a:buNone/>
            </a:pPr>
            <a:r>
              <a:rPr lang="sr-Cyrl-RS" dirty="0"/>
              <a:t>5</a:t>
            </a:r>
            <a:r>
              <a:rPr lang="sr-Cyrl-RS" dirty="0" smtClean="0"/>
              <a:t>. Објављивање извештаја о резултатима избора програма и пројеката који су добили највише гласова</a:t>
            </a:r>
          </a:p>
          <a:p>
            <a:pPr marL="0" indent="0" algn="just">
              <a:buNone/>
            </a:pPr>
            <a:r>
              <a:rPr lang="sr-Cyrl-RS" dirty="0"/>
              <a:t>6</a:t>
            </a:r>
            <a:r>
              <a:rPr lang="sr-Cyrl-RS" dirty="0" smtClean="0"/>
              <a:t>. Уврштавање изабрних предлога грађана у Нацрт буџета за 2024. годину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84112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Подношење предлога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sr-Cyrl-RS" dirty="0" smtClean="0"/>
              <a:t>Предлоге пројеката и програма од интереса за локалну заједницу на Старом граду за финансирање из буџета за 2024. годину могу дати грађани и друге заинтересоване стране на прописаном обрасцу, путем </a:t>
            </a:r>
            <a:r>
              <a:rPr lang="sr-Cyrl-RS" dirty="0" smtClean="0"/>
              <a:t>мејла</a:t>
            </a:r>
            <a:r>
              <a:rPr lang="sr-Latn-RS" dirty="0" smtClean="0"/>
              <a:t> </a:t>
            </a:r>
            <a:r>
              <a:rPr lang="sr-Latn-RS" dirty="0" smtClean="0">
                <a:hlinkClick r:id="rId2"/>
              </a:rPr>
              <a:t>mojbudzet@starigrad.bg.ls.gov.rs</a:t>
            </a:r>
            <a:r>
              <a:rPr lang="sr-Latn-RS" dirty="0" smtClean="0"/>
              <a:t> </a:t>
            </a:r>
            <a:r>
              <a:rPr lang="sr-Cyrl-RS" dirty="0" smtClean="0"/>
              <a:t> </a:t>
            </a:r>
            <a:r>
              <a:rPr lang="sr-Cyrl-RS" dirty="0" smtClean="0"/>
              <a:t>или лично у Услужном центру ГО Стари град.</a:t>
            </a:r>
          </a:p>
          <a:p>
            <a:pPr marL="514350" indent="-51435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sr-Cyrl-RS" dirty="0" smtClean="0"/>
              <a:t>Предлози се могу подносити  у периоду од </a:t>
            </a:r>
            <a:r>
              <a:rPr lang="sr-Cyrl-RS" dirty="0" smtClean="0"/>
              <a:t>2 недеље, а оквиран датум је 1</a:t>
            </a:r>
            <a:r>
              <a:rPr lang="sr-Latn-RS" dirty="0" smtClean="0"/>
              <a:t>5</a:t>
            </a:r>
            <a:r>
              <a:rPr lang="sr-Cyrl-RS" dirty="0" smtClean="0"/>
              <a:t>. до </a:t>
            </a:r>
            <a:r>
              <a:rPr lang="sr-Latn-RS" dirty="0" smtClean="0"/>
              <a:t>30</a:t>
            </a:r>
            <a:r>
              <a:rPr lang="sr-Cyrl-RS" dirty="0" smtClean="0"/>
              <a:t>. септембра 2023. </a:t>
            </a:r>
            <a:r>
              <a:rPr lang="sr-Cyrl-RS" dirty="0" smtClean="0"/>
              <a:t>године</a:t>
            </a:r>
            <a:r>
              <a:rPr lang="sr-Cyrl-RS" dirty="0" smtClean="0"/>
              <a:t>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00071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Области за које се могу поднети предлози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53916"/>
            <a:ext cx="8825659" cy="3765884"/>
          </a:xfrm>
        </p:spPr>
        <p:txBody>
          <a:bodyPr numCol="2">
            <a:noAutofit/>
          </a:bodyPr>
          <a:lstStyle/>
          <a:p>
            <a:pPr lvl="0">
              <a:lnSpc>
                <a:spcPct val="107000"/>
              </a:lnSpc>
              <a:spcAft>
                <a:spcPts val="900"/>
              </a:spcAft>
              <a:buFont typeface="Wingdings" panose="05000000000000000000" pitchFamily="2" charset="2"/>
              <a:buChar char=""/>
            </a:pPr>
            <a:r>
              <a:rPr lang="sr-Latn-RS" kern="100" spc="15" dirty="0" smtClean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Становање</a:t>
            </a:r>
            <a:r>
              <a:rPr lang="sr-Latn-RS" kern="100" spc="15" dirty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урбанизам и просторно планирање</a:t>
            </a:r>
            <a:endParaRPr lang="sr-Latn-RS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900"/>
              </a:spcAft>
              <a:buFont typeface="Wingdings" panose="05000000000000000000" pitchFamily="2" charset="2"/>
              <a:buChar char=""/>
            </a:pPr>
            <a:r>
              <a:rPr lang="sr-Latn-RS" kern="100" spc="15" dirty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Комуналне делатности</a:t>
            </a:r>
            <a:endParaRPr lang="sr-Latn-RS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900"/>
              </a:spcAft>
              <a:buFont typeface="Wingdings" panose="05000000000000000000" pitchFamily="2" charset="2"/>
              <a:buChar char=""/>
            </a:pPr>
            <a:r>
              <a:rPr lang="sr-Latn-RS" kern="100" spc="15" dirty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Локални економски развој</a:t>
            </a:r>
            <a:endParaRPr lang="sr-Latn-RS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900"/>
              </a:spcAft>
              <a:buFont typeface="Wingdings" panose="05000000000000000000" pitchFamily="2" charset="2"/>
              <a:buChar char=""/>
            </a:pPr>
            <a:r>
              <a:rPr lang="sr-Latn-RS" kern="100" spc="15" dirty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Развој туризма</a:t>
            </a:r>
            <a:endParaRPr lang="sr-Latn-RS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900"/>
              </a:spcAft>
              <a:buFont typeface="Wingdings" panose="05000000000000000000" pitchFamily="2" charset="2"/>
              <a:buChar char=""/>
            </a:pPr>
            <a:r>
              <a:rPr lang="sr-Latn-RS" kern="100" spc="15" dirty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Заштита животне средине</a:t>
            </a:r>
            <a:endParaRPr lang="sr-Latn-RS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900"/>
              </a:spcAft>
              <a:buFont typeface="Wingdings" panose="05000000000000000000" pitchFamily="2" charset="2"/>
              <a:buChar char=""/>
            </a:pPr>
            <a:r>
              <a:rPr lang="sr-Latn-RS" kern="100" spc="15" dirty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Организација саобраћаја и саобраћајна инфраструктура</a:t>
            </a:r>
            <a:endParaRPr lang="sr-Latn-RS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900"/>
              </a:spcAft>
              <a:buFont typeface="Wingdings" panose="05000000000000000000" pitchFamily="2" charset="2"/>
              <a:buChar char=""/>
            </a:pPr>
            <a:r>
              <a:rPr lang="sr-Latn-RS" kern="100" spc="15" dirty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Предшколско васпитање и образовање</a:t>
            </a:r>
            <a:endParaRPr lang="sr-Latn-RS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900"/>
              </a:spcAft>
              <a:buFont typeface="Wingdings" panose="05000000000000000000" pitchFamily="2" charset="2"/>
              <a:buChar char=""/>
            </a:pPr>
            <a:r>
              <a:rPr lang="sr-Latn-RS" kern="100" spc="15" dirty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Основно образовање и васпитање</a:t>
            </a:r>
            <a:endParaRPr lang="sr-Latn-RS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900"/>
              </a:spcAft>
              <a:buFont typeface="Wingdings" panose="05000000000000000000" pitchFamily="2" charset="2"/>
              <a:buChar char=""/>
            </a:pPr>
            <a:r>
              <a:rPr lang="sr-Latn-RS" kern="100" spc="15" dirty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Средње образовање и васпитање</a:t>
            </a:r>
            <a:endParaRPr lang="sr-Latn-RS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900"/>
              </a:spcAft>
              <a:buFont typeface="Wingdings" panose="05000000000000000000" pitchFamily="2" charset="2"/>
              <a:buChar char=""/>
            </a:pPr>
            <a:r>
              <a:rPr lang="sr-Latn-RS" kern="100" spc="15" dirty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Социјална и дечија заштита</a:t>
            </a:r>
            <a:endParaRPr lang="sr-Latn-RS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900"/>
              </a:spcAft>
              <a:buFont typeface="Wingdings" panose="05000000000000000000" pitchFamily="2" charset="2"/>
              <a:buChar char=""/>
            </a:pPr>
            <a:r>
              <a:rPr lang="sr-Latn-RS" kern="100" spc="15" dirty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Здравствена заштита</a:t>
            </a:r>
            <a:endParaRPr lang="sr-Latn-RS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900"/>
              </a:spcAft>
              <a:buFont typeface="Wingdings" panose="05000000000000000000" pitchFamily="2" charset="2"/>
              <a:buChar char=""/>
            </a:pPr>
            <a:r>
              <a:rPr lang="sr-Latn-RS" kern="100" spc="15" dirty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Развој културе и информисања</a:t>
            </a:r>
            <a:endParaRPr lang="sr-Latn-RS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900"/>
              </a:spcAft>
              <a:buFont typeface="Wingdings" panose="05000000000000000000" pitchFamily="2" charset="2"/>
              <a:buChar char=""/>
            </a:pPr>
            <a:r>
              <a:rPr lang="sr-Latn-RS" kern="100" spc="15" dirty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Развој спорта и омладине</a:t>
            </a:r>
            <a:endParaRPr lang="sr-Latn-RS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900"/>
              </a:spcAft>
              <a:buFont typeface="Wingdings" panose="05000000000000000000" pitchFamily="2" charset="2"/>
              <a:buChar char=""/>
            </a:pPr>
            <a:r>
              <a:rPr lang="sr-Latn-RS" kern="100" spc="15" dirty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Енергетска ефикасност и обновљиви извори енергије</a:t>
            </a:r>
            <a:endParaRPr lang="sr-Latn-RS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193935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Селекција и одабир предлога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r-Cyrl-RS" dirty="0" smtClean="0"/>
              <a:t>Тим за </a:t>
            </a:r>
            <a:r>
              <a:rPr lang="sr-Latn-RS" dirty="0"/>
              <a:t>пратиципативно буџетирање </a:t>
            </a:r>
            <a:r>
              <a:rPr lang="sr-Cyrl-RS" dirty="0"/>
              <a:t>за територију Градске </a:t>
            </a:r>
            <a:r>
              <a:rPr lang="sr-Latn-RS" dirty="0"/>
              <a:t>општине Стари </a:t>
            </a:r>
            <a:r>
              <a:rPr lang="sr-Latn-RS" dirty="0" smtClean="0"/>
              <a:t>град</a:t>
            </a:r>
            <a:r>
              <a:rPr lang="sr-Cyrl-RS" dirty="0" smtClean="0"/>
              <a:t> формиран је решењем председника.</a:t>
            </a:r>
          </a:p>
          <a:p>
            <a:pPr algn="just"/>
            <a:r>
              <a:rPr lang="sr-Cyrl-RS" dirty="0" smtClean="0"/>
              <a:t>Тим је састављен од 5 чланова из надлежних органа и одељења Градске општине Стари град: Скупштине, Кабинета председника, Одељења за односе са јавношћу, Одељења за друштвене делатности и пројекте и Одељења за буџет и финансије.</a:t>
            </a:r>
          </a:p>
          <a:p>
            <a:pPr algn="just"/>
            <a:r>
              <a:rPr lang="sr-Cyrl-RS" dirty="0" smtClean="0"/>
              <a:t>Секретар и заменик секретара Скупштине континуирано прате и усмеравају процес Партиципативног буџетирања са законсм и подзаконским актима и прописима Градске општине Стари град.</a:t>
            </a:r>
          </a:p>
          <a:p>
            <a:pPr algn="just"/>
            <a:r>
              <a:rPr lang="sr-Cyrl-RS" dirty="0" smtClean="0"/>
              <a:t>Тим врши разматрање</a:t>
            </a:r>
            <a:r>
              <a:rPr lang="sr-Latn-RS" dirty="0" smtClean="0"/>
              <a:t> </a:t>
            </a:r>
            <a:r>
              <a:rPr lang="sr-Cyrl-RS" dirty="0" smtClean="0"/>
              <a:t>и селекцију доспелих предлога и припрема листу за гласање.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89628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. Спровођење </a:t>
            </a:r>
            <a:r>
              <a:rPr lang="sr-Cyrl-RS" dirty="0" smtClean="0"/>
              <a:t>гласања</a:t>
            </a:r>
            <a:r>
              <a:rPr lang="sr-Cyrl-RS" dirty="0"/>
              <a:t/>
            </a:r>
            <a:br>
              <a:rPr lang="sr-Cyrl-RS" dirty="0"/>
            </a:b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r-Cyrl-RS" dirty="0" smtClean="0"/>
          </a:p>
          <a:p>
            <a:r>
              <a:rPr lang="sr-Cyrl-RS" dirty="0" smtClean="0"/>
              <a:t>Тим објављује одабрану листу предлога и ставља на гласање.</a:t>
            </a:r>
          </a:p>
          <a:p>
            <a:r>
              <a:rPr lang="sr-Cyrl-RS" dirty="0" smtClean="0"/>
              <a:t>Гласање траје 7 (седам) </a:t>
            </a:r>
            <a:r>
              <a:rPr lang="sr-Cyrl-RS" dirty="0" smtClean="0"/>
              <a:t>дана, а оквиран датум је у  </a:t>
            </a:r>
            <a:r>
              <a:rPr lang="sr-Cyrl-RS" dirty="0" smtClean="0"/>
              <a:t>периоду од </a:t>
            </a:r>
            <a:r>
              <a:rPr lang="sr-Latn-RS" dirty="0" smtClean="0"/>
              <a:t>23</a:t>
            </a:r>
            <a:r>
              <a:rPr lang="sr-Cyrl-RS" dirty="0" smtClean="0"/>
              <a:t>. до </a:t>
            </a:r>
            <a:r>
              <a:rPr lang="sr-Latn-RS" dirty="0" smtClean="0"/>
              <a:t>29</a:t>
            </a:r>
            <a:r>
              <a:rPr lang="sr-Cyrl-RS" dirty="0" smtClean="0"/>
              <a:t>. октобра 2023. године.</a:t>
            </a:r>
            <a:endParaRPr lang="sr-Cyrl-RS" dirty="0"/>
          </a:p>
          <a:p>
            <a:r>
              <a:rPr lang="sr-Cyrl-RS" dirty="0" smtClean="0"/>
              <a:t>Грађани Старог града се непосредно изјашњавају о једном предлогу са листе предлога. </a:t>
            </a:r>
          </a:p>
          <a:p>
            <a:r>
              <a:rPr lang="sr-Cyrl-RS" dirty="0" smtClean="0"/>
              <a:t>Грађани могу гласати електронски, коришћењем апликације Е-грађанин или лично у Услужном центру ГО Стари град.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54601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Избор програма и пројеката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По завршетку гласања, Тим објављује резултате гласања и сачињава извештај, који се јавно објављује.</a:t>
            </a:r>
          </a:p>
          <a:p>
            <a:r>
              <a:rPr lang="sr-Cyrl-RS" dirty="0" smtClean="0"/>
              <a:t>Изабрани су они предлози за које је највећи број грађана гласао и ти предлози пројеката и програма биће увршћени у Нацрт буџета за 2024. годину.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60776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Захваљујемо се на пажњи!</a:t>
            </a:r>
            <a:endParaRPr lang="sr-Latn-RS" dirty="0"/>
          </a:p>
        </p:txBody>
      </p:sp>
      <p:pic>
        <p:nvPicPr>
          <p:cNvPr id="6" name="Content Placeholder 5" descr="https://www.starigrad.org.rs/wp-content/uploads/2022/03/logo-new-1024x538-1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16956" y="2603500"/>
            <a:ext cx="6502400" cy="341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480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396</TotalTime>
  <Words>471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</vt:lpstr>
      <vt:lpstr>Wingdings 3</vt:lpstr>
      <vt:lpstr>Ion Boardroom</vt:lpstr>
      <vt:lpstr>ПАРТИЦИПАТИВНО БУЏЕТИРАЊЕ</vt:lpstr>
      <vt:lpstr>Партиципативно буџетирање</vt:lpstr>
      <vt:lpstr>Фазе у партиципативном буџетирању</vt:lpstr>
      <vt:lpstr>Подношење предлога</vt:lpstr>
      <vt:lpstr>Области за које се могу поднети предлози</vt:lpstr>
      <vt:lpstr>Селекција и одабир предлога</vt:lpstr>
      <vt:lpstr>. Спровођење гласања </vt:lpstr>
      <vt:lpstr>Избор програма и пројеката</vt:lpstr>
      <vt:lpstr>Захваљујемо се на пажњи!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ПАРТИЦИПАТИВНО БУЏЕТИРАЊЕ</dc:title>
  <dc:creator>Nevena Dodic</dc:creator>
  <cp:lastModifiedBy>Nevena Dodic</cp:lastModifiedBy>
  <cp:revision>19</cp:revision>
  <cp:lastPrinted>2023-09-08T07:08:27Z</cp:lastPrinted>
  <dcterms:created xsi:type="dcterms:W3CDTF">2023-09-06T10:45:39Z</dcterms:created>
  <dcterms:modified xsi:type="dcterms:W3CDTF">2023-09-08T07:25:19Z</dcterms:modified>
</cp:coreProperties>
</file>