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7.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0058400" cy="7772400"/>
  <p:notesSz cx="10058400" cy="77724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FFF"/>
    <a:srgbClr val="D82828"/>
    <a:srgbClr val="B7A0CE"/>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413"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cat>
            <c:strRef>
              <c:f>Sheet1!$A$2:$A$9</c:f>
              <c:strCache>
                <c:ptCount val="8"/>
                <c:pt idx="0">
                  <c:v>Прходи од пореза 74%</c:v>
                </c:pt>
                <c:pt idx="1">
                  <c:v>Трансфери 1%</c:v>
                </c:pt>
                <c:pt idx="2">
                  <c:v>Примања од продаје фин.имовине 1%</c:v>
                </c:pt>
                <c:pt idx="3">
                  <c:v>Приходи од такси и казни 1%</c:v>
                </c:pt>
                <c:pt idx="4">
                  <c:v>Мешовити приходи 15%</c:v>
                </c:pt>
                <c:pt idx="5">
                  <c:v>Локалне комуналне таксе 2%</c:v>
                </c:pt>
                <c:pt idx="6">
                  <c:v>Меморандумске ставке 0%</c:v>
                </c:pt>
                <c:pt idx="7">
                  <c:v>Накнаде за кориш.јав.површина 6%</c:v>
                </c:pt>
              </c:strCache>
            </c:strRef>
          </c:cat>
          <c:val>
            <c:numRef>
              <c:f>Sheet1!$B$2:$B$9</c:f>
              <c:numCache>
                <c:formatCode>#,##0</c:formatCode>
                <c:ptCount val="8"/>
                <c:pt idx="0">
                  <c:v>250142283</c:v>
                </c:pt>
                <c:pt idx="1">
                  <c:v>3300000</c:v>
                </c:pt>
                <c:pt idx="2">
                  <c:v>2500000</c:v>
                </c:pt>
                <c:pt idx="3">
                  <c:v>4100000</c:v>
                </c:pt>
                <c:pt idx="4">
                  <c:v>50230000</c:v>
                </c:pt>
                <c:pt idx="5">
                  <c:v>8000000</c:v>
                </c:pt>
                <c:pt idx="6">
                  <c:v>1850000</c:v>
                </c:pt>
                <c:pt idx="7">
                  <c:v>19400000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0338239680267239"/>
          <c:y val="0.72626207945597698"/>
          <c:w val="0.89661760319732764"/>
          <c:h val="0.256692465998568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241440973724439"/>
          <c:y val="2.8870140823637779E-2"/>
          <c:w val="0.73857398096322302"/>
          <c:h val="0.70804843712717724"/>
        </c:manualLayout>
      </c:layout>
      <c:pie3DChart>
        <c:varyColors val="1"/>
        <c:ser>
          <c:idx val="0"/>
          <c:order val="0"/>
          <c:tx>
            <c:strRef>
              <c:f>Sheet1!$B$1</c:f>
              <c:strCache>
                <c:ptCount val="1"/>
                <c:pt idx="0">
                  <c:v>Sales</c:v>
                </c:pt>
              </c:strCache>
            </c:strRef>
          </c:tx>
          <c:explosion val="2"/>
          <c:dPt>
            <c:idx val="0"/>
            <c:bubble3D val="0"/>
            <c:explosion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explosion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explosion val="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explosion val="3"/>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fld id="{01D55BBB-BFB8-4FE3-A3C8-C3FF0D4E4ABC}"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6F8A5EFD-E61C-4FA0-B6BA-4CFC0E54DCDC}"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FEA99F5C-DF20-45D0-853E-E894BA408332}"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3F0047B6-9B0B-46F1-9836-07F9033D6EEC}"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479C5A54-FADC-419D-8BF3-0E0AA1C66BAF}"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5"/>
              <c:layout/>
              <c:tx>
                <c:rich>
                  <a:bodyPr/>
                  <a:lstStyle/>
                  <a:p>
                    <a:fld id="{38A9D489-E3B6-459A-8FE0-BF8FC59DF0E3}"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53A324C0-43EE-436D-B31F-B42487C17E0C}" type="PERCENTAGE">
                      <a:rPr lang="en-US" smtClean="0"/>
                      <a:pPr/>
                      <a:t>[PERCENTAGE]</a:t>
                    </a:fld>
                    <a:endParaRPr lang="sr-Latn-R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r-Latn-R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Расходи за  запослене</c:v>
                </c:pt>
                <c:pt idx="1">
                  <c:v>Коришћење роба и услуга</c:v>
                </c:pt>
                <c:pt idx="2">
                  <c:v>Дотације и  трансфери</c:v>
                </c:pt>
                <c:pt idx="3">
                  <c:v>Социјална  заштита</c:v>
                </c:pt>
                <c:pt idx="4">
                  <c:v>Отплата  камата и пратећи трошкови задуживања </c:v>
                </c:pt>
                <c:pt idx="5">
                  <c:v>Остали расходи  </c:v>
                </c:pt>
                <c:pt idx="6">
                  <c:v>Капитални издаци  </c:v>
                </c:pt>
              </c:strCache>
            </c:strRef>
          </c:cat>
          <c:val>
            <c:numRef>
              <c:f>Sheet1!$B$2:$B$8</c:f>
              <c:numCache>
                <c:formatCode>#,##0.0</c:formatCode>
                <c:ptCount val="7"/>
                <c:pt idx="0">
                  <c:v>52.840596705511111</c:v>
                </c:pt>
                <c:pt idx="1">
                  <c:v>39.614911081017276</c:v>
                </c:pt>
                <c:pt idx="2">
                  <c:v>0.37271847007509468</c:v>
                </c:pt>
                <c:pt idx="3">
                  <c:v>1.2791358590645869</c:v>
                </c:pt>
                <c:pt idx="4">
                  <c:v>0.1285236103707223</c:v>
                </c:pt>
                <c:pt idx="5">
                  <c:v>1.457033099595326</c:v>
                </c:pt>
                <c:pt idx="6">
                  <c:v>4.3070811743658792</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1.1768693312594895E-2"/>
          <c:y val="0.58851369724826974"/>
          <c:w val="0.48268102759680731"/>
          <c:h val="0.35162477085813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bubble3D val="0"/>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manualLayout>
                  <c:x val="-2.2985218952893981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2.3660588479071695E-2"/>
                  <c:y val="9.3476287244233811E-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9621356540958697E-2"/>
                  <c:y val="3.45429064986653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9.3384445365381954E-3"/>
                  <c:y val="6.8381609910909075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4.5176129299628305E-3"/>
                  <c:y val="2.1011120660168838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3.3499792789059263E-2"/>
                  <c:y val="-1.986099072135443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1.4688769167012146E-2"/>
                  <c:y val="-2.3010605750156957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4.7272413316756391E-2"/>
                  <c:y val="-0.2812915618403228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4.7564580743196571E-3"/>
                  <c:y val="9.9553375103730943E-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sr-Latn-R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Програм 1</c:v>
                </c:pt>
                <c:pt idx="1">
                  <c:v>Програм 2</c:v>
                </c:pt>
                <c:pt idx="2">
                  <c:v>Програм 7</c:v>
                </c:pt>
                <c:pt idx="3">
                  <c:v>Програм 9</c:v>
                </c:pt>
                <c:pt idx="4">
                  <c:v>Програм 11</c:v>
                </c:pt>
                <c:pt idx="5">
                  <c:v>Програм 13</c:v>
                </c:pt>
                <c:pt idx="6">
                  <c:v>Програм 14</c:v>
                </c:pt>
                <c:pt idx="7">
                  <c:v>Програм 15</c:v>
                </c:pt>
                <c:pt idx="8">
                  <c:v>Програм 16</c:v>
                </c:pt>
              </c:strCache>
            </c:strRef>
          </c:cat>
          <c:val>
            <c:numRef>
              <c:f>Sheet1!$B$2:$B$10</c:f>
              <c:numCache>
                <c:formatCode>#,##0.00</c:formatCode>
                <c:ptCount val="9"/>
                <c:pt idx="0">
                  <c:v>3.8695946102258678</c:v>
                </c:pt>
                <c:pt idx="1">
                  <c:v>3.4251593052517397</c:v>
                </c:pt>
                <c:pt idx="2">
                  <c:v>0.77114280793660173</c:v>
                </c:pt>
                <c:pt idx="3">
                  <c:v>1.2466808728308396</c:v>
                </c:pt>
                <c:pt idx="4">
                  <c:v>2.9146627663977092</c:v>
                </c:pt>
                <c:pt idx="5">
                  <c:v>10.195279063729812</c:v>
                </c:pt>
                <c:pt idx="6">
                  <c:v>2.4262723213711945</c:v>
                </c:pt>
                <c:pt idx="7">
                  <c:v>64.335673323342746</c:v>
                </c:pt>
                <c:pt idx="8">
                  <c:v>10.815277881310839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0424A-2FD8-48EB-AA2F-49A0B8A9E5A6}" type="doc">
      <dgm:prSet loTypeId="urn:microsoft.com/office/officeart/2005/8/layout/cycle8" loCatId="cycle" qsTypeId="urn:microsoft.com/office/officeart/2005/8/quickstyle/simple2" qsCatId="simple" csTypeId="urn:microsoft.com/office/officeart/2005/8/colors/accent5_2" csCatId="accent5" phldr="1"/>
      <dgm:spPr/>
      <dgm:t>
        <a:bodyPr/>
        <a:lstStyle/>
        <a:p>
          <a:endParaRPr lang="sr-Latn-RS"/>
        </a:p>
      </dgm:t>
    </dgm:pt>
    <dgm:pt modelId="{164659F0-7E10-4D95-9E73-5A4141053540}">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sr-Cyrl-RS" sz="1000" smtClean="0">
              <a:latin typeface="Book Antiqua" panose="02040602050305030304" pitchFamily="18" charset="0"/>
              <a:ea typeface="Tahoma" panose="020B0604030504040204" pitchFamily="34" charset="0"/>
              <a:cs typeface="Tahoma" panose="020B0604030504040204" pitchFamily="34" charset="0"/>
            </a:rPr>
            <a:t>Расходи за  запослене </a:t>
          </a:r>
          <a:r>
            <a:rPr lang="sr-Latn-RS" sz="1000" b="0" smtClean="0">
              <a:latin typeface="Book Antiqua" panose="02040602050305030304" pitchFamily="18" charset="0"/>
              <a:ea typeface="Tahoma" panose="020B0604030504040204" pitchFamily="34" charset="0"/>
              <a:cs typeface="Tahoma" panose="020B0604030504040204" pitchFamily="34" charset="0"/>
            </a:rPr>
            <a:t>205</a:t>
          </a:r>
          <a:r>
            <a:rPr lang="sr-Cyrl-RS" sz="1000" b="0" smtClean="0">
              <a:latin typeface="Book Antiqua" panose="02040602050305030304" pitchFamily="18" charset="0"/>
              <a:ea typeface="Tahoma" panose="020B0604030504040204" pitchFamily="34" charset="0"/>
              <a:cs typeface="Tahoma" panose="020B0604030504040204" pitchFamily="34" charset="0"/>
            </a:rPr>
            <a:t>.</a:t>
          </a:r>
          <a:r>
            <a:rPr lang="sr-Latn-RS" sz="1000" b="0" smtClean="0">
              <a:latin typeface="Book Antiqua" panose="02040602050305030304" pitchFamily="18" charset="0"/>
              <a:ea typeface="Tahoma" panose="020B0604030504040204" pitchFamily="34" charset="0"/>
              <a:cs typeface="Tahoma" panose="020B0604030504040204" pitchFamily="34" charset="0"/>
            </a:rPr>
            <a:t>567</a:t>
          </a:r>
          <a:r>
            <a:rPr lang="sr-Cyrl-RS" sz="1000" b="0" smtClean="0">
              <a:latin typeface="Book Antiqua" panose="02040602050305030304" pitchFamily="18" charset="0"/>
              <a:ea typeface="Tahoma" panose="020B0604030504040204" pitchFamily="34" charset="0"/>
              <a:cs typeface="Tahoma" panose="020B0604030504040204" pitchFamily="34" charset="0"/>
            </a:rPr>
            <a:t>.</a:t>
          </a:r>
          <a:r>
            <a:rPr lang="sr-Latn-RS" sz="1000" b="0" smtClean="0">
              <a:latin typeface="Book Antiqua" panose="02040602050305030304" pitchFamily="18" charset="0"/>
              <a:ea typeface="Tahoma" panose="020B0604030504040204" pitchFamily="34" charset="0"/>
              <a:cs typeface="Tahoma" panose="020B0604030504040204" pitchFamily="34" charset="0"/>
            </a:rPr>
            <a:t>664</a:t>
          </a:r>
          <a:r>
            <a:rPr lang="sr-Cyrl-RS" sz="1000" b="0" smtClean="0">
              <a:latin typeface="Book Antiqua" panose="02040602050305030304" pitchFamily="18" charset="0"/>
              <a:ea typeface="Tahoma" panose="020B0604030504040204" pitchFamily="34" charset="0"/>
              <a:cs typeface="Tahoma" panose="020B0604030504040204" pitchFamily="34" charset="0"/>
            </a:rPr>
            <a:t> </a:t>
          </a:r>
          <a:r>
            <a:rPr lang="sr-Cyrl-RS" sz="10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189AAB4E-19FB-4ABD-975B-F61E68811B48}" type="parTrans" cxnId="{E27BCF3F-9AAC-4571-9115-146F5D21DB43}">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96DAE97-6C75-44B1-87E3-298009F16AE3}" type="sibTrans" cxnId="{E27BCF3F-9AAC-4571-9115-146F5D21DB43}">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999C3141-E8C6-482E-82A0-5A44C24005E5}">
      <dgm:prSet phldrT="[Text]" custT="1"/>
      <dgm:spPr/>
      <dgm:t>
        <a:bodyPr/>
        <a:lstStyle/>
        <a:p>
          <a:r>
            <a:rPr lang="sr-Cyrl-RS" sz="1000" smtClean="0">
              <a:latin typeface="Book Antiqua" panose="02040602050305030304" pitchFamily="18" charset="0"/>
              <a:ea typeface="Tahoma" panose="020B0604030504040204" pitchFamily="34" charset="0"/>
              <a:cs typeface="Tahoma" panose="020B0604030504040204" pitchFamily="34" charset="0"/>
            </a:rPr>
            <a:t>Коришћење роба и услуга </a:t>
          </a:r>
          <a:r>
            <a:rPr lang="sr-Latn-RS" sz="1000" b="0" smtClean="0">
              <a:latin typeface="Book Antiqua" panose="02040602050305030304" pitchFamily="18" charset="0"/>
              <a:ea typeface="Tahoma" panose="020B0604030504040204" pitchFamily="34" charset="0"/>
              <a:cs typeface="Tahoma" panose="020B0604030504040204" pitchFamily="34" charset="0"/>
            </a:rPr>
            <a:t>154</a:t>
          </a:r>
          <a:r>
            <a:rPr lang="sr-Cyrl-RS" sz="1000" b="0" smtClean="0">
              <a:latin typeface="Book Antiqua" panose="02040602050305030304" pitchFamily="18" charset="0"/>
              <a:ea typeface="Tahoma" panose="020B0604030504040204" pitchFamily="34" charset="0"/>
              <a:cs typeface="Tahoma" panose="020B0604030504040204" pitchFamily="34" charset="0"/>
            </a:rPr>
            <a:t>.</a:t>
          </a:r>
          <a:r>
            <a:rPr lang="sr-Latn-RS" sz="1000" b="0" smtClean="0">
              <a:latin typeface="Book Antiqua" panose="02040602050305030304" pitchFamily="18" charset="0"/>
              <a:ea typeface="Tahoma" panose="020B0604030504040204" pitchFamily="34" charset="0"/>
              <a:cs typeface="Tahoma" panose="020B0604030504040204" pitchFamily="34" charset="0"/>
            </a:rPr>
            <a:t>115</a:t>
          </a:r>
          <a:r>
            <a:rPr lang="sr-Cyrl-RS" sz="1000" b="0" smtClean="0">
              <a:latin typeface="Book Antiqua" panose="02040602050305030304" pitchFamily="18" charset="0"/>
              <a:ea typeface="Tahoma" panose="020B0604030504040204" pitchFamily="34" charset="0"/>
              <a:cs typeface="Tahoma" panose="020B0604030504040204" pitchFamily="34" charset="0"/>
            </a:rPr>
            <a:t>.</a:t>
          </a:r>
          <a:r>
            <a:rPr lang="sr-Latn-RS" sz="1000" b="0" smtClean="0">
              <a:latin typeface="Book Antiqua" panose="02040602050305030304" pitchFamily="18" charset="0"/>
              <a:ea typeface="Tahoma" panose="020B0604030504040204" pitchFamily="34" charset="0"/>
              <a:cs typeface="Tahoma" panose="020B0604030504040204" pitchFamily="34" charset="0"/>
            </a:rPr>
            <a:t>306</a:t>
          </a:r>
          <a:r>
            <a:rPr lang="sr-Cyrl-RS" sz="1000" b="0" smtClean="0">
              <a:latin typeface="Book Antiqua" panose="02040602050305030304" pitchFamily="18" charset="0"/>
              <a:ea typeface="Tahoma" panose="020B0604030504040204" pitchFamily="34" charset="0"/>
              <a:cs typeface="Tahoma" panose="020B0604030504040204" pitchFamily="34" charset="0"/>
            </a:rPr>
            <a:t> </a:t>
          </a:r>
          <a:r>
            <a:rPr lang="sr-Cyrl-RS" sz="10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1AF842B0-7CFB-4F05-8979-EE09C635F001}" type="parTrans" cxnId="{BA399D5F-2BC3-4555-9B47-AEB6B3620BDD}">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43C25A8-8D35-473D-97C9-894E5B4FDA20}" type="sibTrans" cxnId="{BA399D5F-2BC3-4555-9B47-AEB6B3620BDD}">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78899613-2454-4BD8-BB1A-C394BE9DDBCB}">
      <dgm:prSet phldrT="[Text]" custT="1"/>
      <dgm:spPr/>
      <dgm:t>
        <a:bodyPr/>
        <a:lstStyle/>
        <a:p>
          <a:r>
            <a:rPr lang="sr-Cyrl-RS" sz="1000" smtClean="0">
              <a:latin typeface="Book Antiqua" panose="02040602050305030304" pitchFamily="18" charset="0"/>
              <a:ea typeface="Tahoma" panose="020B0604030504040204" pitchFamily="34" charset="0"/>
              <a:cs typeface="Tahoma" panose="020B0604030504040204" pitchFamily="34" charset="0"/>
            </a:rPr>
            <a:t>Дотације и  трансфери </a:t>
          </a:r>
          <a:r>
            <a:rPr lang="sr-Cyrl-RS" sz="1000" b="1" smtClean="0">
              <a:latin typeface="Book Antiqua" panose="02040602050305030304" pitchFamily="18" charset="0"/>
              <a:ea typeface="Tahoma" panose="020B0604030504040204" pitchFamily="34" charset="0"/>
              <a:cs typeface="Tahoma" panose="020B0604030504040204" pitchFamily="34" charset="0"/>
            </a:rPr>
            <a:t>1.450.000 </a:t>
          </a:r>
          <a:r>
            <a:rPr lang="sr-Cyrl-RS" sz="10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EBF37521-9C88-44FC-93E8-10C75BC60784}" type="parTrans" cxnId="{9916571B-DA24-440A-921F-854EECF0A28D}">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9EA8A5F-ECF8-4AF2-B867-348D5E0DAB99}" type="sibTrans" cxnId="{9916571B-DA24-440A-921F-854EECF0A28D}">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A2E58DBB-FFED-4734-8EF9-49040CEA647F}">
      <dgm:prSet phldrT="[Text]" custT="1"/>
      <dgm:spPr/>
      <dgm:t>
        <a:bodyPr/>
        <a:lstStyle/>
        <a:p>
          <a:r>
            <a:rPr lang="sr-Cyrl-RS" sz="1000" smtClean="0">
              <a:latin typeface="Book Antiqua" panose="02040602050305030304" pitchFamily="18" charset="0"/>
              <a:ea typeface="Tahoma" panose="020B0604030504040204" pitchFamily="34" charset="0"/>
              <a:cs typeface="Tahoma" panose="020B0604030504040204" pitchFamily="34" charset="0"/>
            </a:rPr>
            <a:t>Социјална  заштита </a:t>
          </a:r>
          <a:r>
            <a:rPr lang="sr-Cyrl-RS" sz="1000" b="1" smtClean="0">
              <a:latin typeface="Book Antiqua" panose="02040602050305030304" pitchFamily="18" charset="0"/>
              <a:ea typeface="Tahoma" panose="020B0604030504040204" pitchFamily="34" charset="0"/>
              <a:cs typeface="Tahoma" panose="020B0604030504040204" pitchFamily="34" charset="0"/>
            </a:rPr>
            <a:t>4.976.268 </a:t>
          </a:r>
          <a:r>
            <a:rPr lang="sr-Cyrl-RS" sz="10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E9AA4B53-E27A-4364-83E8-449A9221CC19}" type="parTrans" cxnId="{ED41612E-57E2-4389-8365-F2640D1D2B7F}">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81D042F2-A72A-41FC-AF36-E8C5536D9599}" type="sibTrans" cxnId="{ED41612E-57E2-4389-8365-F2640D1D2B7F}">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2E8CF933-4092-4B02-B273-CAF5396D1B46}">
      <dgm:prSet phldrT="[Text]" custT="1"/>
      <dgm:spPr/>
      <dgm:t>
        <a:bodyPr/>
        <a:lstStyle/>
        <a:p>
          <a:r>
            <a:rPr lang="ru-RU" sz="1000" smtClean="0">
              <a:latin typeface="Book Antiqua" panose="02040602050305030304" pitchFamily="18" charset="0"/>
              <a:ea typeface="Tahoma" panose="020B0604030504040204" pitchFamily="34" charset="0"/>
              <a:cs typeface="Tahoma" panose="020B0604030504040204" pitchFamily="34" charset="0"/>
            </a:rPr>
            <a:t>Отплата  камата и пратећи трошкови задуживања </a:t>
          </a:r>
          <a:r>
            <a:rPr lang="ru-RU" sz="1000" b="1" smtClean="0">
              <a:latin typeface="Book Antiqua" panose="02040602050305030304" pitchFamily="18" charset="0"/>
              <a:ea typeface="Tahoma" panose="020B0604030504040204" pitchFamily="34" charset="0"/>
              <a:cs typeface="Tahoma" panose="020B0604030504040204" pitchFamily="34" charset="0"/>
            </a:rPr>
            <a:t>500.000 </a:t>
          </a:r>
          <a:r>
            <a:rPr lang="sr-Cyrl-RS" sz="10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A6050CA4-157A-43C6-99CC-D60DD549D764}" type="parTrans" cxnId="{CFF32102-E32B-4C87-B0AD-CD4810DDB159}">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3F1B5AF-2803-4D2E-B984-BE64200486C7}" type="sibTrans" cxnId="{CFF32102-E32B-4C87-B0AD-CD4810DDB159}">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F2A53F00-AE48-46E1-B3C6-D493D07D9503}">
      <dgm:prSet phldrT="[Text]" custT="1"/>
      <dgm:spPr/>
      <dgm:t>
        <a:bodyPr/>
        <a:lstStyle/>
        <a:p>
          <a:r>
            <a:rPr lang="sr-Cyrl-RS" sz="900" smtClean="0">
              <a:latin typeface="Book Antiqua" panose="02040602050305030304" pitchFamily="18" charset="0"/>
              <a:ea typeface="Tahoma" panose="020B0604030504040204" pitchFamily="34" charset="0"/>
              <a:cs typeface="Tahoma" panose="020B0604030504040204" pitchFamily="34" charset="0"/>
            </a:rPr>
            <a:t>Остали расходи  </a:t>
          </a:r>
          <a:r>
            <a:rPr lang="sr-Cyrl-RS" sz="900" b="1" smtClean="0">
              <a:latin typeface="Book Antiqua" panose="02040602050305030304" pitchFamily="18" charset="0"/>
              <a:ea typeface="Tahoma" panose="020B0604030504040204" pitchFamily="34" charset="0"/>
              <a:cs typeface="Tahoma" panose="020B0604030504040204" pitchFamily="34" charset="0"/>
            </a:rPr>
            <a:t>5.668.348</a:t>
          </a:r>
          <a:r>
            <a:rPr lang="sr-Cyrl-RS" sz="900" smtClean="0">
              <a:latin typeface="Book Antiqua" panose="02040602050305030304" pitchFamily="18" charset="0"/>
              <a:ea typeface="Tahoma" panose="020B0604030504040204" pitchFamily="34" charset="0"/>
              <a:cs typeface="Tahoma" panose="020B0604030504040204" pitchFamily="34" charset="0"/>
            </a:rPr>
            <a:t> динара</a:t>
          </a:r>
          <a:endParaRPr lang="sr-Latn-RS" sz="900" dirty="0">
            <a:latin typeface="Book Antiqua" panose="02040602050305030304" pitchFamily="18" charset="0"/>
            <a:ea typeface="Tahoma" panose="020B0604030504040204" pitchFamily="34" charset="0"/>
            <a:cs typeface="Tahoma" panose="020B0604030504040204" pitchFamily="34" charset="0"/>
          </a:endParaRPr>
        </a:p>
      </dgm:t>
    </dgm:pt>
    <dgm:pt modelId="{61F3B8DD-85BD-4AF1-86CF-5B3FF1845AED}" type="parTrans" cxnId="{D7190A2A-6FF9-4629-8295-5C5ED11FE356}">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7C4437AA-0D90-4314-86DC-CE5F8454A8DB}" type="sibTrans" cxnId="{D7190A2A-6FF9-4629-8295-5C5ED11FE356}">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1B11A18D-BF1C-4E7F-AF41-4D616737D93E}">
      <dgm:prSet phldrT="[Text]" custT="1"/>
      <dgm:spPr/>
      <dgm:t>
        <a:bodyPr/>
        <a:lstStyle/>
        <a:p>
          <a:r>
            <a:rPr lang="sr-Cyrl-RS" sz="1000" smtClean="0">
              <a:latin typeface="Book Antiqua" panose="02040602050305030304" pitchFamily="18" charset="0"/>
              <a:ea typeface="Tahoma" panose="020B0604030504040204" pitchFamily="34" charset="0"/>
              <a:cs typeface="Tahoma" panose="020B0604030504040204" pitchFamily="34" charset="0"/>
            </a:rPr>
            <a:t>Капитални издаци  </a:t>
          </a:r>
          <a:r>
            <a:rPr lang="sr-Cyrl-RS" sz="1000" b="1" smtClean="0">
              <a:latin typeface="Book Antiqua" panose="02040602050305030304" pitchFamily="18" charset="0"/>
              <a:ea typeface="Tahoma" panose="020B0604030504040204" pitchFamily="34" charset="0"/>
              <a:cs typeface="Tahoma" panose="020B0604030504040204" pitchFamily="34" charset="0"/>
            </a:rPr>
            <a:t>16.755.992</a:t>
          </a:r>
          <a:r>
            <a:rPr lang="sr-Cyrl-RS" sz="1000" smtClean="0">
              <a:latin typeface="Book Antiqua" panose="02040602050305030304" pitchFamily="18" charset="0"/>
              <a:ea typeface="Tahoma" panose="020B0604030504040204" pitchFamily="34" charset="0"/>
              <a:cs typeface="Tahoma" panose="020B0604030504040204" pitchFamily="34" charset="0"/>
            </a:rPr>
            <a:t> динара</a:t>
          </a:r>
          <a:endParaRPr lang="sr-Latn-RS" sz="1000" dirty="0">
            <a:latin typeface="Book Antiqua" panose="02040602050305030304" pitchFamily="18" charset="0"/>
            <a:ea typeface="Tahoma" panose="020B0604030504040204" pitchFamily="34" charset="0"/>
            <a:cs typeface="Tahoma" panose="020B0604030504040204" pitchFamily="34" charset="0"/>
          </a:endParaRPr>
        </a:p>
      </dgm:t>
    </dgm:pt>
    <dgm:pt modelId="{76724134-150A-4A78-8D63-BD1136E29584}" type="parTrans" cxnId="{C10791F0-DE39-4F17-92C0-9F090F0348F0}">
      <dgm:prSet/>
      <dgm:spPr/>
      <dgm:t>
        <a:bodyPr/>
        <a:lstStyle/>
        <a:p>
          <a:endParaRPr lang="sr-Latn-RS" sz="200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2A4D4971-2ED5-4B85-9419-4176B1C30628}" type="sibTrans" cxnId="{C10791F0-DE39-4F17-92C0-9F090F0348F0}">
      <dgm:prSet custT="1"/>
      <dgm:spPr/>
      <dgm:t>
        <a:bodyPr/>
        <a:lstStyle/>
        <a:p>
          <a:endParaRPr lang="sr-Latn-RS" sz="1000">
            <a:solidFill>
              <a:schemeClr val="tx1"/>
            </a:solidFill>
            <a:latin typeface="Book Antiqua" panose="02040602050305030304" pitchFamily="18" charset="0"/>
            <a:ea typeface="Tahoma" panose="020B0604030504040204" pitchFamily="34" charset="0"/>
            <a:cs typeface="Tahoma" panose="020B0604030504040204" pitchFamily="34" charset="0"/>
          </a:endParaRPr>
        </a:p>
      </dgm:t>
    </dgm:pt>
    <dgm:pt modelId="{3EF81DB1-FEC6-460A-A1CC-20DD2C9AAE4D}" type="pres">
      <dgm:prSet presAssocID="{5A00424A-2FD8-48EB-AA2F-49A0B8A9E5A6}" presName="compositeShape" presStyleCnt="0">
        <dgm:presLayoutVars>
          <dgm:chMax val="7"/>
          <dgm:dir/>
          <dgm:resizeHandles val="exact"/>
        </dgm:presLayoutVars>
      </dgm:prSet>
      <dgm:spPr/>
      <dgm:t>
        <a:bodyPr/>
        <a:lstStyle/>
        <a:p>
          <a:endParaRPr lang="sr-Latn-RS"/>
        </a:p>
      </dgm:t>
    </dgm:pt>
    <dgm:pt modelId="{103749F7-ECBF-4AC1-8181-B845EEF30FFD}" type="pres">
      <dgm:prSet presAssocID="{5A00424A-2FD8-48EB-AA2F-49A0B8A9E5A6}" presName="wedge1" presStyleLbl="node1" presStyleIdx="0" presStyleCnt="7"/>
      <dgm:spPr/>
      <dgm:t>
        <a:bodyPr/>
        <a:lstStyle/>
        <a:p>
          <a:endParaRPr lang="sr-Latn-RS"/>
        </a:p>
      </dgm:t>
    </dgm:pt>
    <dgm:pt modelId="{3EB32394-FA42-4CA9-AC6A-7F32BD0E72C4}" type="pres">
      <dgm:prSet presAssocID="{5A00424A-2FD8-48EB-AA2F-49A0B8A9E5A6}" presName="dummy1a" presStyleCnt="0"/>
      <dgm:spPr/>
      <dgm:t>
        <a:bodyPr/>
        <a:lstStyle/>
        <a:p>
          <a:endParaRPr lang="sr-Latn-RS"/>
        </a:p>
      </dgm:t>
    </dgm:pt>
    <dgm:pt modelId="{3F37FD1C-93CF-41FD-B315-769052758D64}" type="pres">
      <dgm:prSet presAssocID="{5A00424A-2FD8-48EB-AA2F-49A0B8A9E5A6}" presName="dummy1b" presStyleCnt="0"/>
      <dgm:spPr/>
      <dgm:t>
        <a:bodyPr/>
        <a:lstStyle/>
        <a:p>
          <a:endParaRPr lang="sr-Latn-RS"/>
        </a:p>
      </dgm:t>
    </dgm:pt>
    <dgm:pt modelId="{A5CBBAE3-0027-41F8-AADD-0B1B2FB35A45}" type="pres">
      <dgm:prSet presAssocID="{5A00424A-2FD8-48EB-AA2F-49A0B8A9E5A6}" presName="wedge1Tx" presStyleLbl="node1" presStyleIdx="0" presStyleCnt="7">
        <dgm:presLayoutVars>
          <dgm:chMax val="0"/>
          <dgm:chPref val="0"/>
          <dgm:bulletEnabled val="1"/>
        </dgm:presLayoutVars>
      </dgm:prSet>
      <dgm:spPr/>
      <dgm:t>
        <a:bodyPr/>
        <a:lstStyle/>
        <a:p>
          <a:endParaRPr lang="sr-Latn-RS"/>
        </a:p>
      </dgm:t>
    </dgm:pt>
    <dgm:pt modelId="{AB8A9CF8-C87C-459F-B918-B83D3616A83F}" type="pres">
      <dgm:prSet presAssocID="{5A00424A-2FD8-48EB-AA2F-49A0B8A9E5A6}" presName="wedge2" presStyleLbl="node1" presStyleIdx="1" presStyleCnt="7"/>
      <dgm:spPr/>
      <dgm:t>
        <a:bodyPr/>
        <a:lstStyle/>
        <a:p>
          <a:endParaRPr lang="sr-Latn-RS"/>
        </a:p>
      </dgm:t>
    </dgm:pt>
    <dgm:pt modelId="{6545766B-C8B4-4F4D-BBD7-5006FBC0F1A9}" type="pres">
      <dgm:prSet presAssocID="{5A00424A-2FD8-48EB-AA2F-49A0B8A9E5A6}" presName="dummy2a" presStyleCnt="0"/>
      <dgm:spPr/>
      <dgm:t>
        <a:bodyPr/>
        <a:lstStyle/>
        <a:p>
          <a:endParaRPr lang="sr-Latn-RS"/>
        </a:p>
      </dgm:t>
    </dgm:pt>
    <dgm:pt modelId="{C39B007B-06BD-4886-B827-02801A39D14E}" type="pres">
      <dgm:prSet presAssocID="{5A00424A-2FD8-48EB-AA2F-49A0B8A9E5A6}" presName="dummy2b" presStyleCnt="0"/>
      <dgm:spPr/>
      <dgm:t>
        <a:bodyPr/>
        <a:lstStyle/>
        <a:p>
          <a:endParaRPr lang="sr-Latn-RS"/>
        </a:p>
      </dgm:t>
    </dgm:pt>
    <dgm:pt modelId="{9EA824C2-3EE2-40DF-814A-23814EBDD637}" type="pres">
      <dgm:prSet presAssocID="{5A00424A-2FD8-48EB-AA2F-49A0B8A9E5A6}" presName="wedge2Tx" presStyleLbl="node1" presStyleIdx="1" presStyleCnt="7">
        <dgm:presLayoutVars>
          <dgm:chMax val="0"/>
          <dgm:chPref val="0"/>
          <dgm:bulletEnabled val="1"/>
        </dgm:presLayoutVars>
      </dgm:prSet>
      <dgm:spPr/>
      <dgm:t>
        <a:bodyPr/>
        <a:lstStyle/>
        <a:p>
          <a:endParaRPr lang="sr-Latn-RS"/>
        </a:p>
      </dgm:t>
    </dgm:pt>
    <dgm:pt modelId="{BEEFF929-0D7E-49EF-B55D-3620FA19DC72}" type="pres">
      <dgm:prSet presAssocID="{5A00424A-2FD8-48EB-AA2F-49A0B8A9E5A6}" presName="wedge3" presStyleLbl="node1" presStyleIdx="2" presStyleCnt="7"/>
      <dgm:spPr/>
      <dgm:t>
        <a:bodyPr/>
        <a:lstStyle/>
        <a:p>
          <a:endParaRPr lang="sr-Latn-RS"/>
        </a:p>
      </dgm:t>
    </dgm:pt>
    <dgm:pt modelId="{FB3084C7-1040-4B82-B5F5-A46B9E934BB3}" type="pres">
      <dgm:prSet presAssocID="{5A00424A-2FD8-48EB-AA2F-49A0B8A9E5A6}" presName="dummy3a" presStyleCnt="0"/>
      <dgm:spPr/>
      <dgm:t>
        <a:bodyPr/>
        <a:lstStyle/>
        <a:p>
          <a:endParaRPr lang="sr-Latn-RS"/>
        </a:p>
      </dgm:t>
    </dgm:pt>
    <dgm:pt modelId="{AC7FE3C4-C91C-4610-BE4B-1E1F8A3D1BA6}" type="pres">
      <dgm:prSet presAssocID="{5A00424A-2FD8-48EB-AA2F-49A0B8A9E5A6}" presName="dummy3b" presStyleCnt="0"/>
      <dgm:spPr/>
      <dgm:t>
        <a:bodyPr/>
        <a:lstStyle/>
        <a:p>
          <a:endParaRPr lang="sr-Latn-RS"/>
        </a:p>
      </dgm:t>
    </dgm:pt>
    <dgm:pt modelId="{0A686FAB-F07D-4333-9202-5E39F6A767ED}" type="pres">
      <dgm:prSet presAssocID="{5A00424A-2FD8-48EB-AA2F-49A0B8A9E5A6}" presName="wedge3Tx" presStyleLbl="node1" presStyleIdx="2" presStyleCnt="7">
        <dgm:presLayoutVars>
          <dgm:chMax val="0"/>
          <dgm:chPref val="0"/>
          <dgm:bulletEnabled val="1"/>
        </dgm:presLayoutVars>
      </dgm:prSet>
      <dgm:spPr/>
      <dgm:t>
        <a:bodyPr/>
        <a:lstStyle/>
        <a:p>
          <a:endParaRPr lang="sr-Latn-RS"/>
        </a:p>
      </dgm:t>
    </dgm:pt>
    <dgm:pt modelId="{E0092F08-CCC2-4513-BE53-3396E9730BE2}" type="pres">
      <dgm:prSet presAssocID="{5A00424A-2FD8-48EB-AA2F-49A0B8A9E5A6}" presName="wedge4" presStyleLbl="node1" presStyleIdx="3" presStyleCnt="7"/>
      <dgm:spPr/>
      <dgm:t>
        <a:bodyPr/>
        <a:lstStyle/>
        <a:p>
          <a:endParaRPr lang="sr-Latn-RS"/>
        </a:p>
      </dgm:t>
    </dgm:pt>
    <dgm:pt modelId="{713C29B5-C393-42EB-92C3-41311E8BF404}" type="pres">
      <dgm:prSet presAssocID="{5A00424A-2FD8-48EB-AA2F-49A0B8A9E5A6}" presName="dummy4a" presStyleCnt="0"/>
      <dgm:spPr/>
      <dgm:t>
        <a:bodyPr/>
        <a:lstStyle/>
        <a:p>
          <a:endParaRPr lang="sr-Latn-RS"/>
        </a:p>
      </dgm:t>
    </dgm:pt>
    <dgm:pt modelId="{CD2B22D1-7A8B-4FA4-A69A-CD824C910415}" type="pres">
      <dgm:prSet presAssocID="{5A00424A-2FD8-48EB-AA2F-49A0B8A9E5A6}" presName="dummy4b" presStyleCnt="0"/>
      <dgm:spPr/>
      <dgm:t>
        <a:bodyPr/>
        <a:lstStyle/>
        <a:p>
          <a:endParaRPr lang="sr-Latn-RS"/>
        </a:p>
      </dgm:t>
    </dgm:pt>
    <dgm:pt modelId="{C9F315EF-470F-4BA5-B58F-4F08A813A3B9}" type="pres">
      <dgm:prSet presAssocID="{5A00424A-2FD8-48EB-AA2F-49A0B8A9E5A6}" presName="wedge4Tx" presStyleLbl="node1" presStyleIdx="3" presStyleCnt="7">
        <dgm:presLayoutVars>
          <dgm:chMax val="0"/>
          <dgm:chPref val="0"/>
          <dgm:bulletEnabled val="1"/>
        </dgm:presLayoutVars>
      </dgm:prSet>
      <dgm:spPr/>
      <dgm:t>
        <a:bodyPr/>
        <a:lstStyle/>
        <a:p>
          <a:endParaRPr lang="sr-Latn-RS"/>
        </a:p>
      </dgm:t>
    </dgm:pt>
    <dgm:pt modelId="{2C4D39A8-14DD-4A31-81E9-9F0D2F4BC52F}" type="pres">
      <dgm:prSet presAssocID="{5A00424A-2FD8-48EB-AA2F-49A0B8A9E5A6}" presName="wedge5" presStyleLbl="node1" presStyleIdx="4" presStyleCnt="7"/>
      <dgm:spPr/>
      <dgm:t>
        <a:bodyPr/>
        <a:lstStyle/>
        <a:p>
          <a:endParaRPr lang="sr-Latn-RS"/>
        </a:p>
      </dgm:t>
    </dgm:pt>
    <dgm:pt modelId="{E64016CB-2667-46FB-862F-8F943A71608E}" type="pres">
      <dgm:prSet presAssocID="{5A00424A-2FD8-48EB-AA2F-49A0B8A9E5A6}" presName="dummy5a" presStyleCnt="0"/>
      <dgm:spPr/>
      <dgm:t>
        <a:bodyPr/>
        <a:lstStyle/>
        <a:p>
          <a:endParaRPr lang="sr-Latn-RS"/>
        </a:p>
      </dgm:t>
    </dgm:pt>
    <dgm:pt modelId="{E13F5F26-144F-44D3-BD5E-D49BE23F70BC}" type="pres">
      <dgm:prSet presAssocID="{5A00424A-2FD8-48EB-AA2F-49A0B8A9E5A6}" presName="dummy5b" presStyleCnt="0"/>
      <dgm:spPr/>
      <dgm:t>
        <a:bodyPr/>
        <a:lstStyle/>
        <a:p>
          <a:endParaRPr lang="sr-Latn-RS"/>
        </a:p>
      </dgm:t>
    </dgm:pt>
    <dgm:pt modelId="{88DB042C-3B69-4911-B678-5C52A1FA18F4}" type="pres">
      <dgm:prSet presAssocID="{5A00424A-2FD8-48EB-AA2F-49A0B8A9E5A6}" presName="wedge5Tx" presStyleLbl="node1" presStyleIdx="4" presStyleCnt="7">
        <dgm:presLayoutVars>
          <dgm:chMax val="0"/>
          <dgm:chPref val="0"/>
          <dgm:bulletEnabled val="1"/>
        </dgm:presLayoutVars>
      </dgm:prSet>
      <dgm:spPr/>
      <dgm:t>
        <a:bodyPr/>
        <a:lstStyle/>
        <a:p>
          <a:endParaRPr lang="sr-Latn-RS"/>
        </a:p>
      </dgm:t>
    </dgm:pt>
    <dgm:pt modelId="{24EA929E-E6E9-402E-98E5-01C8E9D4A7B5}" type="pres">
      <dgm:prSet presAssocID="{5A00424A-2FD8-48EB-AA2F-49A0B8A9E5A6}" presName="wedge6" presStyleLbl="node1" presStyleIdx="5" presStyleCnt="7"/>
      <dgm:spPr/>
      <dgm:t>
        <a:bodyPr/>
        <a:lstStyle/>
        <a:p>
          <a:endParaRPr lang="sr-Latn-RS"/>
        </a:p>
      </dgm:t>
    </dgm:pt>
    <dgm:pt modelId="{D650AE86-5564-4943-A2BC-0ECE4AE84136}" type="pres">
      <dgm:prSet presAssocID="{5A00424A-2FD8-48EB-AA2F-49A0B8A9E5A6}" presName="dummy6a" presStyleCnt="0"/>
      <dgm:spPr/>
      <dgm:t>
        <a:bodyPr/>
        <a:lstStyle/>
        <a:p>
          <a:endParaRPr lang="sr-Latn-RS"/>
        </a:p>
      </dgm:t>
    </dgm:pt>
    <dgm:pt modelId="{0BECF57F-AC3A-43F3-87E4-A3EDFB201B3E}" type="pres">
      <dgm:prSet presAssocID="{5A00424A-2FD8-48EB-AA2F-49A0B8A9E5A6}" presName="dummy6b" presStyleCnt="0"/>
      <dgm:spPr/>
      <dgm:t>
        <a:bodyPr/>
        <a:lstStyle/>
        <a:p>
          <a:endParaRPr lang="sr-Latn-RS"/>
        </a:p>
      </dgm:t>
    </dgm:pt>
    <dgm:pt modelId="{6C635BE3-3324-4B68-8170-64ACF036E00D}" type="pres">
      <dgm:prSet presAssocID="{5A00424A-2FD8-48EB-AA2F-49A0B8A9E5A6}" presName="wedge6Tx" presStyleLbl="node1" presStyleIdx="5" presStyleCnt="7">
        <dgm:presLayoutVars>
          <dgm:chMax val="0"/>
          <dgm:chPref val="0"/>
          <dgm:bulletEnabled val="1"/>
        </dgm:presLayoutVars>
      </dgm:prSet>
      <dgm:spPr/>
      <dgm:t>
        <a:bodyPr/>
        <a:lstStyle/>
        <a:p>
          <a:endParaRPr lang="sr-Latn-RS"/>
        </a:p>
      </dgm:t>
    </dgm:pt>
    <dgm:pt modelId="{72083DE5-9C9C-4916-95AD-BBA03DA7164B}" type="pres">
      <dgm:prSet presAssocID="{5A00424A-2FD8-48EB-AA2F-49A0B8A9E5A6}" presName="wedge7" presStyleLbl="node1" presStyleIdx="6" presStyleCnt="7"/>
      <dgm:spPr/>
      <dgm:t>
        <a:bodyPr/>
        <a:lstStyle/>
        <a:p>
          <a:endParaRPr lang="sr-Latn-RS"/>
        </a:p>
      </dgm:t>
    </dgm:pt>
    <dgm:pt modelId="{6D45CCF6-A6A1-4217-B5E0-3FD941F5B21F}" type="pres">
      <dgm:prSet presAssocID="{5A00424A-2FD8-48EB-AA2F-49A0B8A9E5A6}" presName="dummy7a" presStyleCnt="0"/>
      <dgm:spPr/>
      <dgm:t>
        <a:bodyPr/>
        <a:lstStyle/>
        <a:p>
          <a:endParaRPr lang="sr-Latn-RS"/>
        </a:p>
      </dgm:t>
    </dgm:pt>
    <dgm:pt modelId="{FE4EDF97-227D-4437-AABF-CE8F93F22D99}" type="pres">
      <dgm:prSet presAssocID="{5A00424A-2FD8-48EB-AA2F-49A0B8A9E5A6}" presName="dummy7b" presStyleCnt="0"/>
      <dgm:spPr/>
      <dgm:t>
        <a:bodyPr/>
        <a:lstStyle/>
        <a:p>
          <a:endParaRPr lang="sr-Latn-RS"/>
        </a:p>
      </dgm:t>
    </dgm:pt>
    <dgm:pt modelId="{C9F24B75-5DC1-4B92-A25B-107DDCF30B7A}" type="pres">
      <dgm:prSet presAssocID="{5A00424A-2FD8-48EB-AA2F-49A0B8A9E5A6}" presName="wedge7Tx" presStyleLbl="node1" presStyleIdx="6" presStyleCnt="7">
        <dgm:presLayoutVars>
          <dgm:chMax val="0"/>
          <dgm:chPref val="0"/>
          <dgm:bulletEnabled val="1"/>
        </dgm:presLayoutVars>
      </dgm:prSet>
      <dgm:spPr/>
      <dgm:t>
        <a:bodyPr/>
        <a:lstStyle/>
        <a:p>
          <a:endParaRPr lang="sr-Latn-RS"/>
        </a:p>
      </dgm:t>
    </dgm:pt>
    <dgm:pt modelId="{2A6D264A-2B94-4057-8DCC-ECB1123CC356}" type="pres">
      <dgm:prSet presAssocID="{A96DAE97-6C75-44B1-87E3-298009F16AE3}" presName="arrowWedge1" presStyleLbl="fgSibTrans2D1" presStyleIdx="0" presStyleCnt="7"/>
      <dgm:spPr/>
      <dgm:t>
        <a:bodyPr/>
        <a:lstStyle/>
        <a:p>
          <a:endParaRPr lang="sr-Latn-RS"/>
        </a:p>
      </dgm:t>
    </dgm:pt>
    <dgm:pt modelId="{8AD522BA-0F98-4380-B4BC-3FDFBC4CA283}" type="pres">
      <dgm:prSet presAssocID="{443C25A8-8D35-473D-97C9-894E5B4FDA20}" presName="arrowWedge2" presStyleLbl="fgSibTrans2D1" presStyleIdx="1" presStyleCnt="7"/>
      <dgm:spPr/>
      <dgm:t>
        <a:bodyPr/>
        <a:lstStyle/>
        <a:p>
          <a:endParaRPr lang="sr-Latn-RS"/>
        </a:p>
      </dgm:t>
    </dgm:pt>
    <dgm:pt modelId="{FC316728-3FDA-4D8A-9455-A6A875904511}" type="pres">
      <dgm:prSet presAssocID="{89EA8A5F-ECF8-4AF2-B867-348D5E0DAB99}" presName="arrowWedge3" presStyleLbl="fgSibTrans2D1" presStyleIdx="2" presStyleCnt="7"/>
      <dgm:spPr/>
      <dgm:t>
        <a:bodyPr/>
        <a:lstStyle/>
        <a:p>
          <a:endParaRPr lang="sr-Latn-RS"/>
        </a:p>
      </dgm:t>
    </dgm:pt>
    <dgm:pt modelId="{3EA34A24-A5B6-40B8-8AAD-7A2B4735A5B6}" type="pres">
      <dgm:prSet presAssocID="{81D042F2-A72A-41FC-AF36-E8C5536D9599}" presName="arrowWedge4" presStyleLbl="fgSibTrans2D1" presStyleIdx="3" presStyleCnt="7"/>
      <dgm:spPr/>
      <dgm:t>
        <a:bodyPr/>
        <a:lstStyle/>
        <a:p>
          <a:endParaRPr lang="sr-Latn-RS"/>
        </a:p>
      </dgm:t>
    </dgm:pt>
    <dgm:pt modelId="{6D58CD5E-3F02-4733-B114-58D8AA2BF502}" type="pres">
      <dgm:prSet presAssocID="{13F1B5AF-2803-4D2E-B984-BE64200486C7}" presName="arrowWedge5" presStyleLbl="fgSibTrans2D1" presStyleIdx="4" presStyleCnt="7"/>
      <dgm:spPr/>
      <dgm:t>
        <a:bodyPr/>
        <a:lstStyle/>
        <a:p>
          <a:endParaRPr lang="sr-Latn-RS"/>
        </a:p>
      </dgm:t>
    </dgm:pt>
    <dgm:pt modelId="{6F4D7DBA-0528-4CED-B43D-3354093D0432}" type="pres">
      <dgm:prSet presAssocID="{7C4437AA-0D90-4314-86DC-CE5F8454A8DB}" presName="arrowWedge6" presStyleLbl="fgSibTrans2D1" presStyleIdx="5" presStyleCnt="7"/>
      <dgm:spPr/>
      <dgm:t>
        <a:bodyPr/>
        <a:lstStyle/>
        <a:p>
          <a:endParaRPr lang="sr-Latn-RS"/>
        </a:p>
      </dgm:t>
    </dgm:pt>
    <dgm:pt modelId="{E4DB1591-BFDD-4F06-8BBC-BF82FB55AFC2}" type="pres">
      <dgm:prSet presAssocID="{2A4D4971-2ED5-4B85-9419-4176B1C30628}" presName="arrowWedge7" presStyleLbl="fgSibTrans2D1" presStyleIdx="6" presStyleCnt="7"/>
      <dgm:spPr/>
      <dgm:t>
        <a:bodyPr/>
        <a:lstStyle/>
        <a:p>
          <a:endParaRPr lang="sr-Latn-RS"/>
        </a:p>
      </dgm:t>
    </dgm:pt>
  </dgm:ptLst>
  <dgm:cxnLst>
    <dgm:cxn modelId="{852F0DF9-9710-4309-9D25-998B04723713}" type="presOf" srcId="{2E8CF933-4092-4B02-B273-CAF5396D1B46}" destId="{88DB042C-3B69-4911-B678-5C52A1FA18F4}" srcOrd="1" destOrd="0" presId="urn:microsoft.com/office/officeart/2005/8/layout/cycle8"/>
    <dgm:cxn modelId="{00704B3F-CAF4-4525-BA15-8FABC096E583}" type="presOf" srcId="{164659F0-7E10-4D95-9E73-5A4141053540}" destId="{A5CBBAE3-0027-41F8-AADD-0B1B2FB35A45}" srcOrd="1" destOrd="0" presId="urn:microsoft.com/office/officeart/2005/8/layout/cycle8"/>
    <dgm:cxn modelId="{E27BCF3F-9AAC-4571-9115-146F5D21DB43}" srcId="{5A00424A-2FD8-48EB-AA2F-49A0B8A9E5A6}" destId="{164659F0-7E10-4D95-9E73-5A4141053540}" srcOrd="0" destOrd="0" parTransId="{189AAB4E-19FB-4ABD-975B-F61E68811B48}" sibTransId="{A96DAE97-6C75-44B1-87E3-298009F16AE3}"/>
    <dgm:cxn modelId="{95C7EDAC-BFE1-4947-8B37-7D51AA1E5A1C}" type="presOf" srcId="{999C3141-E8C6-482E-82A0-5A44C24005E5}" destId="{9EA824C2-3EE2-40DF-814A-23814EBDD637}" srcOrd="1" destOrd="0" presId="urn:microsoft.com/office/officeart/2005/8/layout/cycle8"/>
    <dgm:cxn modelId="{8154EDBB-D209-4FBF-B5EA-19F2CFDBACFD}" type="presOf" srcId="{F2A53F00-AE48-46E1-B3C6-D493D07D9503}" destId="{6C635BE3-3324-4B68-8170-64ACF036E00D}" srcOrd="1" destOrd="0" presId="urn:microsoft.com/office/officeart/2005/8/layout/cycle8"/>
    <dgm:cxn modelId="{C10791F0-DE39-4F17-92C0-9F090F0348F0}" srcId="{5A00424A-2FD8-48EB-AA2F-49A0B8A9E5A6}" destId="{1B11A18D-BF1C-4E7F-AF41-4D616737D93E}" srcOrd="6" destOrd="0" parTransId="{76724134-150A-4A78-8D63-BD1136E29584}" sibTransId="{2A4D4971-2ED5-4B85-9419-4176B1C30628}"/>
    <dgm:cxn modelId="{B5EEF398-7D6A-4DB3-B0EC-0370D8436AAF}" type="presOf" srcId="{5A00424A-2FD8-48EB-AA2F-49A0B8A9E5A6}" destId="{3EF81DB1-FEC6-460A-A1CC-20DD2C9AAE4D}" srcOrd="0" destOrd="0" presId="urn:microsoft.com/office/officeart/2005/8/layout/cycle8"/>
    <dgm:cxn modelId="{01E6142B-ED49-482B-A189-C6302EF441EB}" type="presOf" srcId="{78899613-2454-4BD8-BB1A-C394BE9DDBCB}" destId="{0A686FAB-F07D-4333-9202-5E39F6A767ED}" srcOrd="1" destOrd="0" presId="urn:microsoft.com/office/officeart/2005/8/layout/cycle8"/>
    <dgm:cxn modelId="{33C163F7-93D8-4A92-AACD-9053F5895049}" type="presOf" srcId="{1B11A18D-BF1C-4E7F-AF41-4D616737D93E}" destId="{C9F24B75-5DC1-4B92-A25B-107DDCF30B7A}" srcOrd="1" destOrd="0" presId="urn:microsoft.com/office/officeart/2005/8/layout/cycle8"/>
    <dgm:cxn modelId="{16AF70DD-1AD0-4CDF-A013-9D1177B7D570}" type="presOf" srcId="{A2E58DBB-FFED-4734-8EF9-49040CEA647F}" destId="{C9F315EF-470F-4BA5-B58F-4F08A813A3B9}" srcOrd="1" destOrd="0" presId="urn:microsoft.com/office/officeart/2005/8/layout/cycle8"/>
    <dgm:cxn modelId="{78541A8F-1CC6-46E6-8740-05FEE4CCDB0A}" type="presOf" srcId="{F2A53F00-AE48-46E1-B3C6-D493D07D9503}" destId="{24EA929E-E6E9-402E-98E5-01C8E9D4A7B5}" srcOrd="0" destOrd="0" presId="urn:microsoft.com/office/officeart/2005/8/layout/cycle8"/>
    <dgm:cxn modelId="{D7190A2A-6FF9-4629-8295-5C5ED11FE356}" srcId="{5A00424A-2FD8-48EB-AA2F-49A0B8A9E5A6}" destId="{F2A53F00-AE48-46E1-B3C6-D493D07D9503}" srcOrd="5" destOrd="0" parTransId="{61F3B8DD-85BD-4AF1-86CF-5B3FF1845AED}" sibTransId="{7C4437AA-0D90-4314-86DC-CE5F8454A8DB}"/>
    <dgm:cxn modelId="{CFF32102-E32B-4C87-B0AD-CD4810DDB159}" srcId="{5A00424A-2FD8-48EB-AA2F-49A0B8A9E5A6}" destId="{2E8CF933-4092-4B02-B273-CAF5396D1B46}" srcOrd="4" destOrd="0" parTransId="{A6050CA4-157A-43C6-99CC-D60DD549D764}" sibTransId="{13F1B5AF-2803-4D2E-B984-BE64200486C7}"/>
    <dgm:cxn modelId="{F3FDEE52-1762-4270-9EA8-74AF05DAFBD4}" type="presOf" srcId="{A2E58DBB-FFED-4734-8EF9-49040CEA647F}" destId="{E0092F08-CCC2-4513-BE53-3396E9730BE2}" srcOrd="0" destOrd="0" presId="urn:microsoft.com/office/officeart/2005/8/layout/cycle8"/>
    <dgm:cxn modelId="{ED41612E-57E2-4389-8365-F2640D1D2B7F}" srcId="{5A00424A-2FD8-48EB-AA2F-49A0B8A9E5A6}" destId="{A2E58DBB-FFED-4734-8EF9-49040CEA647F}" srcOrd="3" destOrd="0" parTransId="{E9AA4B53-E27A-4364-83E8-449A9221CC19}" sibTransId="{81D042F2-A72A-41FC-AF36-E8C5536D9599}"/>
    <dgm:cxn modelId="{BA399D5F-2BC3-4555-9B47-AEB6B3620BDD}" srcId="{5A00424A-2FD8-48EB-AA2F-49A0B8A9E5A6}" destId="{999C3141-E8C6-482E-82A0-5A44C24005E5}" srcOrd="1" destOrd="0" parTransId="{1AF842B0-7CFB-4F05-8979-EE09C635F001}" sibTransId="{443C25A8-8D35-473D-97C9-894E5B4FDA20}"/>
    <dgm:cxn modelId="{1DD6C57D-B83C-4056-8322-C83E0D7BEEA5}" type="presOf" srcId="{78899613-2454-4BD8-BB1A-C394BE9DDBCB}" destId="{BEEFF929-0D7E-49EF-B55D-3620FA19DC72}" srcOrd="0" destOrd="0" presId="urn:microsoft.com/office/officeart/2005/8/layout/cycle8"/>
    <dgm:cxn modelId="{6A1B7AE2-2DF4-4902-BEAD-05307B19D780}" type="presOf" srcId="{999C3141-E8C6-482E-82A0-5A44C24005E5}" destId="{AB8A9CF8-C87C-459F-B918-B83D3616A83F}" srcOrd="0" destOrd="0" presId="urn:microsoft.com/office/officeart/2005/8/layout/cycle8"/>
    <dgm:cxn modelId="{9F405B51-8929-415E-B91C-F555E785F2C4}" type="presOf" srcId="{2E8CF933-4092-4B02-B273-CAF5396D1B46}" destId="{2C4D39A8-14DD-4A31-81E9-9F0D2F4BC52F}" srcOrd="0" destOrd="0" presId="urn:microsoft.com/office/officeart/2005/8/layout/cycle8"/>
    <dgm:cxn modelId="{CE7FF922-4C17-45F1-B083-220198DBCB74}" type="presOf" srcId="{164659F0-7E10-4D95-9E73-5A4141053540}" destId="{103749F7-ECBF-4AC1-8181-B845EEF30FFD}" srcOrd="0" destOrd="0" presId="urn:microsoft.com/office/officeart/2005/8/layout/cycle8"/>
    <dgm:cxn modelId="{B76B71F9-9599-4681-AC19-731B82AA7FF6}" type="presOf" srcId="{1B11A18D-BF1C-4E7F-AF41-4D616737D93E}" destId="{72083DE5-9C9C-4916-95AD-BBA03DA7164B}" srcOrd="0" destOrd="0" presId="urn:microsoft.com/office/officeart/2005/8/layout/cycle8"/>
    <dgm:cxn modelId="{9916571B-DA24-440A-921F-854EECF0A28D}" srcId="{5A00424A-2FD8-48EB-AA2F-49A0B8A9E5A6}" destId="{78899613-2454-4BD8-BB1A-C394BE9DDBCB}" srcOrd="2" destOrd="0" parTransId="{EBF37521-9C88-44FC-93E8-10C75BC60784}" sibTransId="{89EA8A5F-ECF8-4AF2-B867-348D5E0DAB99}"/>
    <dgm:cxn modelId="{B85AFE41-B7B7-4BC4-89AB-393229983AEF}" type="presParOf" srcId="{3EF81DB1-FEC6-460A-A1CC-20DD2C9AAE4D}" destId="{103749F7-ECBF-4AC1-8181-B845EEF30FFD}" srcOrd="0" destOrd="0" presId="urn:microsoft.com/office/officeart/2005/8/layout/cycle8"/>
    <dgm:cxn modelId="{1B0A9F9E-138C-4F4B-910A-A64AB0D13704}" type="presParOf" srcId="{3EF81DB1-FEC6-460A-A1CC-20DD2C9AAE4D}" destId="{3EB32394-FA42-4CA9-AC6A-7F32BD0E72C4}" srcOrd="1" destOrd="0" presId="urn:microsoft.com/office/officeart/2005/8/layout/cycle8"/>
    <dgm:cxn modelId="{46494CA2-582E-468F-B579-6075F9DC5A3A}" type="presParOf" srcId="{3EF81DB1-FEC6-460A-A1CC-20DD2C9AAE4D}" destId="{3F37FD1C-93CF-41FD-B315-769052758D64}" srcOrd="2" destOrd="0" presId="urn:microsoft.com/office/officeart/2005/8/layout/cycle8"/>
    <dgm:cxn modelId="{3B608FF9-1C7C-4473-B61D-3925FEA7F127}" type="presParOf" srcId="{3EF81DB1-FEC6-460A-A1CC-20DD2C9AAE4D}" destId="{A5CBBAE3-0027-41F8-AADD-0B1B2FB35A45}" srcOrd="3" destOrd="0" presId="urn:microsoft.com/office/officeart/2005/8/layout/cycle8"/>
    <dgm:cxn modelId="{C5DD95F3-4B1F-4B80-80B8-F01E781F5DB5}" type="presParOf" srcId="{3EF81DB1-FEC6-460A-A1CC-20DD2C9AAE4D}" destId="{AB8A9CF8-C87C-459F-B918-B83D3616A83F}" srcOrd="4" destOrd="0" presId="urn:microsoft.com/office/officeart/2005/8/layout/cycle8"/>
    <dgm:cxn modelId="{5C99F405-D40C-4101-B874-056DEA7CE4B5}" type="presParOf" srcId="{3EF81DB1-FEC6-460A-A1CC-20DD2C9AAE4D}" destId="{6545766B-C8B4-4F4D-BBD7-5006FBC0F1A9}" srcOrd="5" destOrd="0" presId="urn:microsoft.com/office/officeart/2005/8/layout/cycle8"/>
    <dgm:cxn modelId="{0D3FF8D9-2A2D-4935-BA59-E9AAE61A2570}" type="presParOf" srcId="{3EF81DB1-FEC6-460A-A1CC-20DD2C9AAE4D}" destId="{C39B007B-06BD-4886-B827-02801A39D14E}" srcOrd="6" destOrd="0" presId="urn:microsoft.com/office/officeart/2005/8/layout/cycle8"/>
    <dgm:cxn modelId="{B50E92B7-3F50-483B-9398-AA5F025A6204}" type="presParOf" srcId="{3EF81DB1-FEC6-460A-A1CC-20DD2C9AAE4D}" destId="{9EA824C2-3EE2-40DF-814A-23814EBDD637}" srcOrd="7" destOrd="0" presId="urn:microsoft.com/office/officeart/2005/8/layout/cycle8"/>
    <dgm:cxn modelId="{8CEB5A8F-AB6F-479F-8FA0-15C9C6161014}" type="presParOf" srcId="{3EF81DB1-FEC6-460A-A1CC-20DD2C9AAE4D}" destId="{BEEFF929-0D7E-49EF-B55D-3620FA19DC72}" srcOrd="8" destOrd="0" presId="urn:microsoft.com/office/officeart/2005/8/layout/cycle8"/>
    <dgm:cxn modelId="{C70D3D11-7665-4A5A-811F-6CEBEABFCA11}" type="presParOf" srcId="{3EF81DB1-FEC6-460A-A1CC-20DD2C9AAE4D}" destId="{FB3084C7-1040-4B82-B5F5-A46B9E934BB3}" srcOrd="9" destOrd="0" presId="urn:microsoft.com/office/officeart/2005/8/layout/cycle8"/>
    <dgm:cxn modelId="{C8740CDA-3EB3-41C9-B0BD-E8462EF85DE7}" type="presParOf" srcId="{3EF81DB1-FEC6-460A-A1CC-20DD2C9AAE4D}" destId="{AC7FE3C4-C91C-4610-BE4B-1E1F8A3D1BA6}" srcOrd="10" destOrd="0" presId="urn:microsoft.com/office/officeart/2005/8/layout/cycle8"/>
    <dgm:cxn modelId="{2A175F64-41AE-47FF-9695-E41431362B2F}" type="presParOf" srcId="{3EF81DB1-FEC6-460A-A1CC-20DD2C9AAE4D}" destId="{0A686FAB-F07D-4333-9202-5E39F6A767ED}" srcOrd="11" destOrd="0" presId="urn:microsoft.com/office/officeart/2005/8/layout/cycle8"/>
    <dgm:cxn modelId="{DF35654D-951E-41EA-BA05-6F306946E76F}" type="presParOf" srcId="{3EF81DB1-FEC6-460A-A1CC-20DD2C9AAE4D}" destId="{E0092F08-CCC2-4513-BE53-3396E9730BE2}" srcOrd="12" destOrd="0" presId="urn:microsoft.com/office/officeart/2005/8/layout/cycle8"/>
    <dgm:cxn modelId="{63753FEE-B4C3-4882-A5BC-6EBC1FB8EF37}" type="presParOf" srcId="{3EF81DB1-FEC6-460A-A1CC-20DD2C9AAE4D}" destId="{713C29B5-C393-42EB-92C3-41311E8BF404}" srcOrd="13" destOrd="0" presId="urn:microsoft.com/office/officeart/2005/8/layout/cycle8"/>
    <dgm:cxn modelId="{91629037-60D7-4B32-921B-59D224EA8BBE}" type="presParOf" srcId="{3EF81DB1-FEC6-460A-A1CC-20DD2C9AAE4D}" destId="{CD2B22D1-7A8B-4FA4-A69A-CD824C910415}" srcOrd="14" destOrd="0" presId="urn:microsoft.com/office/officeart/2005/8/layout/cycle8"/>
    <dgm:cxn modelId="{4158D3B7-41A5-40C7-975B-479C2F04BD10}" type="presParOf" srcId="{3EF81DB1-FEC6-460A-A1CC-20DD2C9AAE4D}" destId="{C9F315EF-470F-4BA5-B58F-4F08A813A3B9}" srcOrd="15" destOrd="0" presId="urn:microsoft.com/office/officeart/2005/8/layout/cycle8"/>
    <dgm:cxn modelId="{74376FB0-C4C5-4918-A81A-145622C52404}" type="presParOf" srcId="{3EF81DB1-FEC6-460A-A1CC-20DD2C9AAE4D}" destId="{2C4D39A8-14DD-4A31-81E9-9F0D2F4BC52F}" srcOrd="16" destOrd="0" presId="urn:microsoft.com/office/officeart/2005/8/layout/cycle8"/>
    <dgm:cxn modelId="{3EA8F2F7-06B9-4128-9ADF-051C33467638}" type="presParOf" srcId="{3EF81DB1-FEC6-460A-A1CC-20DD2C9AAE4D}" destId="{E64016CB-2667-46FB-862F-8F943A71608E}" srcOrd="17" destOrd="0" presId="urn:microsoft.com/office/officeart/2005/8/layout/cycle8"/>
    <dgm:cxn modelId="{B4AB6659-0876-48DE-8C4A-7A72AA8F5015}" type="presParOf" srcId="{3EF81DB1-FEC6-460A-A1CC-20DD2C9AAE4D}" destId="{E13F5F26-144F-44D3-BD5E-D49BE23F70BC}" srcOrd="18" destOrd="0" presId="urn:microsoft.com/office/officeart/2005/8/layout/cycle8"/>
    <dgm:cxn modelId="{35429BE5-EE98-4BF4-A4CD-BDEAF981C69E}" type="presParOf" srcId="{3EF81DB1-FEC6-460A-A1CC-20DD2C9AAE4D}" destId="{88DB042C-3B69-4911-B678-5C52A1FA18F4}" srcOrd="19" destOrd="0" presId="urn:microsoft.com/office/officeart/2005/8/layout/cycle8"/>
    <dgm:cxn modelId="{1C798866-E2E3-43DF-A497-C0CA12B8A7D3}" type="presParOf" srcId="{3EF81DB1-FEC6-460A-A1CC-20DD2C9AAE4D}" destId="{24EA929E-E6E9-402E-98E5-01C8E9D4A7B5}" srcOrd="20" destOrd="0" presId="urn:microsoft.com/office/officeart/2005/8/layout/cycle8"/>
    <dgm:cxn modelId="{9912CC27-6FC1-4578-8EC5-3BA9BED6B950}" type="presParOf" srcId="{3EF81DB1-FEC6-460A-A1CC-20DD2C9AAE4D}" destId="{D650AE86-5564-4943-A2BC-0ECE4AE84136}" srcOrd="21" destOrd="0" presId="urn:microsoft.com/office/officeart/2005/8/layout/cycle8"/>
    <dgm:cxn modelId="{DC842500-F5F7-425A-B906-92BA1C4F224B}" type="presParOf" srcId="{3EF81DB1-FEC6-460A-A1CC-20DD2C9AAE4D}" destId="{0BECF57F-AC3A-43F3-87E4-A3EDFB201B3E}" srcOrd="22" destOrd="0" presId="urn:microsoft.com/office/officeart/2005/8/layout/cycle8"/>
    <dgm:cxn modelId="{BB5B8066-1689-4141-A1A4-02630C4068AC}" type="presParOf" srcId="{3EF81DB1-FEC6-460A-A1CC-20DD2C9AAE4D}" destId="{6C635BE3-3324-4B68-8170-64ACF036E00D}" srcOrd="23" destOrd="0" presId="urn:microsoft.com/office/officeart/2005/8/layout/cycle8"/>
    <dgm:cxn modelId="{A386AD54-F3D7-470F-8AC5-EB12D1C4521C}" type="presParOf" srcId="{3EF81DB1-FEC6-460A-A1CC-20DD2C9AAE4D}" destId="{72083DE5-9C9C-4916-95AD-BBA03DA7164B}" srcOrd="24" destOrd="0" presId="urn:microsoft.com/office/officeart/2005/8/layout/cycle8"/>
    <dgm:cxn modelId="{BD716BD3-4B90-496B-9D0D-604EB015099C}" type="presParOf" srcId="{3EF81DB1-FEC6-460A-A1CC-20DD2C9AAE4D}" destId="{6D45CCF6-A6A1-4217-B5E0-3FD941F5B21F}" srcOrd="25" destOrd="0" presId="urn:microsoft.com/office/officeart/2005/8/layout/cycle8"/>
    <dgm:cxn modelId="{8D3F1852-A4E8-4DB3-9661-C237DD3CEA2F}" type="presParOf" srcId="{3EF81DB1-FEC6-460A-A1CC-20DD2C9AAE4D}" destId="{FE4EDF97-227D-4437-AABF-CE8F93F22D99}" srcOrd="26" destOrd="0" presId="urn:microsoft.com/office/officeart/2005/8/layout/cycle8"/>
    <dgm:cxn modelId="{7FE45649-5062-45D7-A64A-316E17526452}" type="presParOf" srcId="{3EF81DB1-FEC6-460A-A1CC-20DD2C9AAE4D}" destId="{C9F24B75-5DC1-4B92-A25B-107DDCF30B7A}" srcOrd="27" destOrd="0" presId="urn:microsoft.com/office/officeart/2005/8/layout/cycle8"/>
    <dgm:cxn modelId="{EE8B6653-4076-4F45-B449-C0FD5A68626F}" type="presParOf" srcId="{3EF81DB1-FEC6-460A-A1CC-20DD2C9AAE4D}" destId="{2A6D264A-2B94-4057-8DCC-ECB1123CC356}" srcOrd="28" destOrd="0" presId="urn:microsoft.com/office/officeart/2005/8/layout/cycle8"/>
    <dgm:cxn modelId="{55B13A9F-9830-47AA-AD2F-FD016DED9628}" type="presParOf" srcId="{3EF81DB1-FEC6-460A-A1CC-20DD2C9AAE4D}" destId="{8AD522BA-0F98-4380-B4BC-3FDFBC4CA283}" srcOrd="29" destOrd="0" presId="urn:microsoft.com/office/officeart/2005/8/layout/cycle8"/>
    <dgm:cxn modelId="{473E7604-2CDE-4400-AA08-77F5DC9355E1}" type="presParOf" srcId="{3EF81DB1-FEC6-460A-A1CC-20DD2C9AAE4D}" destId="{FC316728-3FDA-4D8A-9455-A6A875904511}" srcOrd="30" destOrd="0" presId="urn:microsoft.com/office/officeart/2005/8/layout/cycle8"/>
    <dgm:cxn modelId="{9B80A6B1-E8EC-4CCB-A87D-A2728E4E00B0}" type="presParOf" srcId="{3EF81DB1-FEC6-460A-A1CC-20DD2C9AAE4D}" destId="{3EA34A24-A5B6-40B8-8AAD-7A2B4735A5B6}" srcOrd="31" destOrd="0" presId="urn:microsoft.com/office/officeart/2005/8/layout/cycle8"/>
    <dgm:cxn modelId="{D2FCAE10-E992-489A-846F-45BF0C874BCC}" type="presParOf" srcId="{3EF81DB1-FEC6-460A-A1CC-20DD2C9AAE4D}" destId="{6D58CD5E-3F02-4733-B114-58D8AA2BF502}" srcOrd="32" destOrd="0" presId="urn:microsoft.com/office/officeart/2005/8/layout/cycle8"/>
    <dgm:cxn modelId="{335BBC20-ED3A-4CF1-BA80-4F947C2F5A37}" type="presParOf" srcId="{3EF81DB1-FEC6-460A-A1CC-20DD2C9AAE4D}" destId="{6F4D7DBA-0528-4CED-B43D-3354093D0432}" srcOrd="33" destOrd="0" presId="urn:microsoft.com/office/officeart/2005/8/layout/cycle8"/>
    <dgm:cxn modelId="{981DF882-48EC-4E01-B81B-28940ECBDE93}" type="presParOf" srcId="{3EF81DB1-FEC6-460A-A1CC-20DD2C9AAE4D}" destId="{E4DB1591-BFDD-4F06-8BBC-BF82FB55AFC2}"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749F7-ECBF-4AC1-8181-B845EEF30FFD}">
      <dsp:nvSpPr>
        <dsp:cNvPr id="0" name=""/>
        <dsp:cNvSpPr/>
      </dsp:nvSpPr>
      <dsp:spPr>
        <a:xfrm>
          <a:off x="1544943" y="328359"/>
          <a:ext cx="4521677" cy="4521677"/>
        </a:xfrm>
        <a:prstGeom prst="pie">
          <a:avLst>
            <a:gd name="adj1" fmla="val 16200000"/>
            <a:gd name="adj2" fmla="val 19285716"/>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smtClean="0">
              <a:latin typeface="Book Antiqua" panose="02040602050305030304" pitchFamily="18" charset="0"/>
              <a:ea typeface="Tahoma" panose="020B0604030504040204" pitchFamily="34" charset="0"/>
              <a:cs typeface="Tahoma" panose="020B0604030504040204" pitchFamily="34" charset="0"/>
            </a:rPr>
            <a:t>Расходи за  запослене </a:t>
          </a:r>
          <a:r>
            <a:rPr lang="sr-Latn-RS" sz="1000" b="0" kern="1200" smtClean="0">
              <a:latin typeface="Book Antiqua" panose="02040602050305030304" pitchFamily="18" charset="0"/>
              <a:ea typeface="Tahoma" panose="020B0604030504040204" pitchFamily="34" charset="0"/>
              <a:cs typeface="Tahoma" panose="020B0604030504040204" pitchFamily="34" charset="0"/>
            </a:rPr>
            <a:t>205</a:t>
          </a:r>
          <a:r>
            <a:rPr lang="sr-Cyrl-RS" sz="1000" b="0" kern="1200" smtClean="0">
              <a:latin typeface="Book Antiqua" panose="02040602050305030304" pitchFamily="18" charset="0"/>
              <a:ea typeface="Tahoma" panose="020B0604030504040204" pitchFamily="34" charset="0"/>
              <a:cs typeface="Tahoma" panose="020B0604030504040204" pitchFamily="34" charset="0"/>
            </a:rPr>
            <a:t>.</a:t>
          </a:r>
          <a:r>
            <a:rPr lang="sr-Latn-RS" sz="1000" b="0" kern="1200" smtClean="0">
              <a:latin typeface="Book Antiqua" panose="02040602050305030304" pitchFamily="18" charset="0"/>
              <a:ea typeface="Tahoma" panose="020B0604030504040204" pitchFamily="34" charset="0"/>
              <a:cs typeface="Tahoma" panose="020B0604030504040204" pitchFamily="34" charset="0"/>
            </a:rPr>
            <a:t>567</a:t>
          </a:r>
          <a:r>
            <a:rPr lang="sr-Cyrl-RS" sz="1000" b="0" kern="1200" smtClean="0">
              <a:latin typeface="Book Antiqua" panose="02040602050305030304" pitchFamily="18" charset="0"/>
              <a:ea typeface="Tahoma" panose="020B0604030504040204" pitchFamily="34" charset="0"/>
              <a:cs typeface="Tahoma" panose="020B0604030504040204" pitchFamily="34" charset="0"/>
            </a:rPr>
            <a:t>.</a:t>
          </a:r>
          <a:r>
            <a:rPr lang="sr-Latn-RS" sz="1000" b="0" kern="1200" smtClean="0">
              <a:latin typeface="Book Antiqua" panose="02040602050305030304" pitchFamily="18" charset="0"/>
              <a:ea typeface="Tahoma" panose="020B0604030504040204" pitchFamily="34" charset="0"/>
              <a:cs typeface="Tahoma" panose="020B0604030504040204" pitchFamily="34" charset="0"/>
            </a:rPr>
            <a:t>664</a:t>
          </a:r>
          <a:r>
            <a:rPr lang="sr-Cyrl-RS" sz="1000" b="0" kern="1200" smtClean="0">
              <a:latin typeface="Book Antiqua" panose="02040602050305030304" pitchFamily="18" charset="0"/>
              <a:ea typeface="Tahoma" panose="020B0604030504040204" pitchFamily="34" charset="0"/>
              <a:cs typeface="Tahoma" panose="020B0604030504040204" pitchFamily="34" charset="0"/>
            </a:rPr>
            <a:t> </a:t>
          </a:r>
          <a:r>
            <a:rPr lang="sr-Cyrl-RS" sz="1000" kern="12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3920438" y="748229"/>
        <a:ext cx="1076589" cy="861271"/>
      </dsp:txXfrm>
    </dsp:sp>
    <dsp:sp modelId="{AB8A9CF8-C87C-459F-B918-B83D3616A83F}">
      <dsp:nvSpPr>
        <dsp:cNvPr id="0" name=""/>
        <dsp:cNvSpPr/>
      </dsp:nvSpPr>
      <dsp:spPr>
        <a:xfrm>
          <a:off x="1603079" y="401029"/>
          <a:ext cx="4521677" cy="4521677"/>
        </a:xfrm>
        <a:prstGeom prst="pie">
          <a:avLst>
            <a:gd name="adj1" fmla="val 19285716"/>
            <a:gd name="adj2" fmla="val 771428"/>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smtClean="0">
              <a:latin typeface="Book Antiqua" panose="02040602050305030304" pitchFamily="18" charset="0"/>
              <a:ea typeface="Tahoma" panose="020B0604030504040204" pitchFamily="34" charset="0"/>
              <a:cs typeface="Tahoma" panose="020B0604030504040204" pitchFamily="34" charset="0"/>
            </a:rPr>
            <a:t>Коришћење роба и услуга </a:t>
          </a:r>
          <a:r>
            <a:rPr lang="sr-Latn-RS" sz="1000" b="0" kern="1200" smtClean="0">
              <a:latin typeface="Book Antiqua" panose="02040602050305030304" pitchFamily="18" charset="0"/>
              <a:ea typeface="Tahoma" panose="020B0604030504040204" pitchFamily="34" charset="0"/>
              <a:cs typeface="Tahoma" panose="020B0604030504040204" pitchFamily="34" charset="0"/>
            </a:rPr>
            <a:t>154</a:t>
          </a:r>
          <a:r>
            <a:rPr lang="sr-Cyrl-RS" sz="1000" b="0" kern="1200" smtClean="0">
              <a:latin typeface="Book Antiqua" panose="02040602050305030304" pitchFamily="18" charset="0"/>
              <a:ea typeface="Tahoma" panose="020B0604030504040204" pitchFamily="34" charset="0"/>
              <a:cs typeface="Tahoma" panose="020B0604030504040204" pitchFamily="34" charset="0"/>
            </a:rPr>
            <a:t>.</a:t>
          </a:r>
          <a:r>
            <a:rPr lang="sr-Latn-RS" sz="1000" b="0" kern="1200" smtClean="0">
              <a:latin typeface="Book Antiqua" panose="02040602050305030304" pitchFamily="18" charset="0"/>
              <a:ea typeface="Tahoma" panose="020B0604030504040204" pitchFamily="34" charset="0"/>
              <a:cs typeface="Tahoma" panose="020B0604030504040204" pitchFamily="34" charset="0"/>
            </a:rPr>
            <a:t>115</a:t>
          </a:r>
          <a:r>
            <a:rPr lang="sr-Cyrl-RS" sz="1000" b="0" kern="1200" smtClean="0">
              <a:latin typeface="Book Antiqua" panose="02040602050305030304" pitchFamily="18" charset="0"/>
              <a:ea typeface="Tahoma" panose="020B0604030504040204" pitchFamily="34" charset="0"/>
              <a:cs typeface="Tahoma" panose="020B0604030504040204" pitchFamily="34" charset="0"/>
            </a:rPr>
            <a:t>.</a:t>
          </a:r>
          <a:r>
            <a:rPr lang="sr-Latn-RS" sz="1000" b="0" kern="1200" smtClean="0">
              <a:latin typeface="Book Antiqua" panose="02040602050305030304" pitchFamily="18" charset="0"/>
              <a:ea typeface="Tahoma" panose="020B0604030504040204" pitchFamily="34" charset="0"/>
              <a:cs typeface="Tahoma" panose="020B0604030504040204" pitchFamily="34" charset="0"/>
            </a:rPr>
            <a:t>306</a:t>
          </a:r>
          <a:r>
            <a:rPr lang="sr-Cyrl-RS" sz="1000" b="0" kern="1200" smtClean="0">
              <a:latin typeface="Book Antiqua" panose="02040602050305030304" pitchFamily="18" charset="0"/>
              <a:ea typeface="Tahoma" panose="020B0604030504040204" pitchFamily="34" charset="0"/>
              <a:cs typeface="Tahoma" panose="020B0604030504040204" pitchFamily="34" charset="0"/>
            </a:rPr>
            <a:t> </a:t>
          </a:r>
          <a:r>
            <a:rPr lang="sr-Cyrl-RS" sz="1000" kern="12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4674051" y="2040137"/>
        <a:ext cx="1238078" cy="753612"/>
      </dsp:txXfrm>
    </dsp:sp>
    <dsp:sp modelId="{BEEFF929-0D7E-49EF-B55D-3620FA19DC72}">
      <dsp:nvSpPr>
        <dsp:cNvPr id="0" name=""/>
        <dsp:cNvSpPr/>
      </dsp:nvSpPr>
      <dsp:spPr>
        <a:xfrm>
          <a:off x="1582085" y="492539"/>
          <a:ext cx="4521677" cy="4521677"/>
        </a:xfrm>
        <a:prstGeom prst="pie">
          <a:avLst>
            <a:gd name="adj1" fmla="val 771428"/>
            <a:gd name="adj2" fmla="val 3857143"/>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smtClean="0">
              <a:latin typeface="Book Antiqua" panose="02040602050305030304" pitchFamily="18" charset="0"/>
              <a:ea typeface="Tahoma" panose="020B0604030504040204" pitchFamily="34" charset="0"/>
              <a:cs typeface="Tahoma" panose="020B0604030504040204" pitchFamily="34" charset="0"/>
            </a:rPr>
            <a:t>Дотације и  трансфери </a:t>
          </a:r>
          <a:r>
            <a:rPr lang="sr-Cyrl-RS" sz="1000" b="1" kern="1200" smtClean="0">
              <a:latin typeface="Book Antiqua" panose="02040602050305030304" pitchFamily="18" charset="0"/>
              <a:ea typeface="Tahoma" panose="020B0604030504040204" pitchFamily="34" charset="0"/>
              <a:cs typeface="Tahoma" panose="020B0604030504040204" pitchFamily="34" charset="0"/>
            </a:rPr>
            <a:t>1.450.000 </a:t>
          </a:r>
          <a:r>
            <a:rPr lang="sr-Cyrl-RS" sz="1000" kern="12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4485648" y="3170556"/>
        <a:ext cx="1076589" cy="834357"/>
      </dsp:txXfrm>
    </dsp:sp>
    <dsp:sp modelId="{E0092F08-CCC2-4513-BE53-3396E9730BE2}">
      <dsp:nvSpPr>
        <dsp:cNvPr id="0" name=""/>
        <dsp:cNvSpPr/>
      </dsp:nvSpPr>
      <dsp:spPr>
        <a:xfrm>
          <a:off x="1498111" y="532911"/>
          <a:ext cx="4521677" cy="4521677"/>
        </a:xfrm>
        <a:prstGeom prst="pie">
          <a:avLst>
            <a:gd name="adj1" fmla="val 3857226"/>
            <a:gd name="adj2" fmla="val 6942858"/>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smtClean="0">
              <a:latin typeface="Book Antiqua" panose="02040602050305030304" pitchFamily="18" charset="0"/>
              <a:ea typeface="Tahoma" panose="020B0604030504040204" pitchFamily="34" charset="0"/>
              <a:cs typeface="Tahoma" panose="020B0604030504040204" pitchFamily="34" charset="0"/>
            </a:rPr>
            <a:t>Социјална  заштита </a:t>
          </a:r>
          <a:r>
            <a:rPr lang="sr-Cyrl-RS" sz="1000" b="1" kern="1200" smtClean="0">
              <a:latin typeface="Book Antiqua" panose="02040602050305030304" pitchFamily="18" charset="0"/>
              <a:ea typeface="Tahoma" panose="020B0604030504040204" pitchFamily="34" charset="0"/>
              <a:cs typeface="Tahoma" panose="020B0604030504040204" pitchFamily="34" charset="0"/>
            </a:rPr>
            <a:t>4.976.268 </a:t>
          </a:r>
          <a:r>
            <a:rPr lang="sr-Cyrl-RS" sz="1000" kern="12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3234112" y="4085658"/>
        <a:ext cx="1049675" cy="753612"/>
      </dsp:txXfrm>
    </dsp:sp>
    <dsp:sp modelId="{2C4D39A8-14DD-4A31-81E9-9F0D2F4BC52F}">
      <dsp:nvSpPr>
        <dsp:cNvPr id="0" name=""/>
        <dsp:cNvSpPr/>
      </dsp:nvSpPr>
      <dsp:spPr>
        <a:xfrm>
          <a:off x="1414137" y="492539"/>
          <a:ext cx="4521677" cy="4521677"/>
        </a:xfrm>
        <a:prstGeom prst="pie">
          <a:avLst>
            <a:gd name="adj1" fmla="val 6942858"/>
            <a:gd name="adj2" fmla="val 1002857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smtClean="0">
              <a:latin typeface="Book Antiqua" panose="02040602050305030304" pitchFamily="18" charset="0"/>
              <a:ea typeface="Tahoma" panose="020B0604030504040204" pitchFamily="34" charset="0"/>
              <a:cs typeface="Tahoma" panose="020B0604030504040204" pitchFamily="34" charset="0"/>
            </a:rPr>
            <a:t>Отплата  камата и пратећи трошкови задуживања </a:t>
          </a:r>
          <a:r>
            <a:rPr lang="ru-RU" sz="1000" b="1" kern="1200" smtClean="0">
              <a:latin typeface="Book Antiqua" panose="02040602050305030304" pitchFamily="18" charset="0"/>
              <a:ea typeface="Tahoma" panose="020B0604030504040204" pitchFamily="34" charset="0"/>
              <a:cs typeface="Tahoma" panose="020B0604030504040204" pitchFamily="34" charset="0"/>
            </a:rPr>
            <a:t>500.000 </a:t>
          </a:r>
          <a:r>
            <a:rPr lang="sr-Cyrl-RS" sz="1000" kern="1200" smtClean="0">
              <a:latin typeface="Book Antiqua" panose="02040602050305030304" pitchFamily="18" charset="0"/>
              <a:ea typeface="Tahoma" panose="020B0604030504040204" pitchFamily="34" charset="0"/>
              <a:cs typeface="Tahoma" panose="020B0604030504040204" pitchFamily="34" charset="0"/>
            </a:rPr>
            <a:t>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1955662" y="3170556"/>
        <a:ext cx="1076589" cy="834357"/>
      </dsp:txXfrm>
    </dsp:sp>
    <dsp:sp modelId="{24EA929E-E6E9-402E-98E5-01C8E9D4A7B5}">
      <dsp:nvSpPr>
        <dsp:cNvPr id="0" name=""/>
        <dsp:cNvSpPr/>
      </dsp:nvSpPr>
      <dsp:spPr>
        <a:xfrm>
          <a:off x="1393144" y="401029"/>
          <a:ext cx="4521677" cy="4521677"/>
        </a:xfrm>
        <a:prstGeom prst="pie">
          <a:avLst>
            <a:gd name="adj1" fmla="val 10028574"/>
            <a:gd name="adj2" fmla="val 13114284"/>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r-Cyrl-RS" sz="900" kern="1200" smtClean="0">
              <a:latin typeface="Book Antiqua" panose="02040602050305030304" pitchFamily="18" charset="0"/>
              <a:ea typeface="Tahoma" panose="020B0604030504040204" pitchFamily="34" charset="0"/>
              <a:cs typeface="Tahoma" panose="020B0604030504040204" pitchFamily="34" charset="0"/>
            </a:rPr>
            <a:t>Остали расходи  </a:t>
          </a:r>
          <a:r>
            <a:rPr lang="sr-Cyrl-RS" sz="900" b="1" kern="1200" smtClean="0">
              <a:latin typeface="Book Antiqua" panose="02040602050305030304" pitchFamily="18" charset="0"/>
              <a:ea typeface="Tahoma" panose="020B0604030504040204" pitchFamily="34" charset="0"/>
              <a:cs typeface="Tahoma" panose="020B0604030504040204" pitchFamily="34" charset="0"/>
            </a:rPr>
            <a:t>5.668.348</a:t>
          </a:r>
          <a:r>
            <a:rPr lang="sr-Cyrl-RS" sz="900" kern="1200" smtClean="0">
              <a:latin typeface="Book Antiqua" panose="02040602050305030304" pitchFamily="18" charset="0"/>
              <a:ea typeface="Tahoma" panose="020B0604030504040204" pitchFamily="34" charset="0"/>
              <a:cs typeface="Tahoma" panose="020B0604030504040204" pitchFamily="34" charset="0"/>
            </a:rPr>
            <a:t> динара</a:t>
          </a:r>
          <a:endParaRPr lang="sr-Latn-RS" sz="900" kern="1200" dirty="0">
            <a:latin typeface="Book Antiqua" panose="02040602050305030304" pitchFamily="18" charset="0"/>
            <a:ea typeface="Tahoma" panose="020B0604030504040204" pitchFamily="34" charset="0"/>
            <a:cs typeface="Tahoma" panose="020B0604030504040204" pitchFamily="34" charset="0"/>
          </a:endParaRPr>
        </a:p>
      </dsp:txBody>
      <dsp:txXfrm>
        <a:off x="1605770" y="2040137"/>
        <a:ext cx="1238078" cy="753612"/>
      </dsp:txXfrm>
    </dsp:sp>
    <dsp:sp modelId="{72083DE5-9C9C-4916-95AD-BBA03DA7164B}">
      <dsp:nvSpPr>
        <dsp:cNvPr id="0" name=""/>
        <dsp:cNvSpPr/>
      </dsp:nvSpPr>
      <dsp:spPr>
        <a:xfrm>
          <a:off x="1451280" y="328359"/>
          <a:ext cx="4521677" cy="4521677"/>
        </a:xfrm>
        <a:prstGeom prst="pie">
          <a:avLst>
            <a:gd name="adj1" fmla="val 13114284"/>
            <a:gd name="adj2" fmla="val 162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smtClean="0">
              <a:latin typeface="Book Antiqua" panose="02040602050305030304" pitchFamily="18" charset="0"/>
              <a:ea typeface="Tahoma" panose="020B0604030504040204" pitchFamily="34" charset="0"/>
              <a:cs typeface="Tahoma" panose="020B0604030504040204" pitchFamily="34" charset="0"/>
            </a:rPr>
            <a:t>Капитални издаци  </a:t>
          </a:r>
          <a:r>
            <a:rPr lang="sr-Cyrl-RS" sz="1000" b="1" kern="1200" smtClean="0">
              <a:latin typeface="Book Antiqua" panose="02040602050305030304" pitchFamily="18" charset="0"/>
              <a:ea typeface="Tahoma" panose="020B0604030504040204" pitchFamily="34" charset="0"/>
              <a:cs typeface="Tahoma" panose="020B0604030504040204" pitchFamily="34" charset="0"/>
            </a:rPr>
            <a:t>16.755.992</a:t>
          </a:r>
          <a:r>
            <a:rPr lang="sr-Cyrl-RS" sz="1000" kern="1200" smtClean="0">
              <a:latin typeface="Book Antiqua" panose="02040602050305030304" pitchFamily="18" charset="0"/>
              <a:ea typeface="Tahoma" panose="020B0604030504040204" pitchFamily="34" charset="0"/>
              <a:cs typeface="Tahoma" panose="020B0604030504040204" pitchFamily="34" charset="0"/>
            </a:rPr>
            <a:t> динара</a:t>
          </a:r>
          <a:endParaRPr lang="sr-Latn-RS" sz="1000" kern="1200" dirty="0">
            <a:latin typeface="Book Antiqua" panose="02040602050305030304" pitchFamily="18" charset="0"/>
            <a:ea typeface="Tahoma" panose="020B0604030504040204" pitchFamily="34" charset="0"/>
            <a:cs typeface="Tahoma" panose="020B0604030504040204" pitchFamily="34" charset="0"/>
          </a:endParaRPr>
        </a:p>
      </dsp:txBody>
      <dsp:txXfrm>
        <a:off x="2520872" y="748229"/>
        <a:ext cx="1076589" cy="861271"/>
      </dsp:txXfrm>
    </dsp:sp>
    <dsp:sp modelId="{2A6D264A-2B94-4057-8DCC-ECB1123CC356}">
      <dsp:nvSpPr>
        <dsp:cNvPr id="0" name=""/>
        <dsp:cNvSpPr/>
      </dsp:nvSpPr>
      <dsp:spPr>
        <a:xfrm>
          <a:off x="1264804" y="48446"/>
          <a:ext cx="5081503" cy="5081503"/>
        </a:xfrm>
        <a:prstGeom prst="circularArrow">
          <a:avLst>
            <a:gd name="adj1" fmla="val 5085"/>
            <a:gd name="adj2" fmla="val 327528"/>
            <a:gd name="adj3" fmla="val 18957827"/>
            <a:gd name="adj4" fmla="val 16200343"/>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AD522BA-0F98-4380-B4BC-3FDFBC4CA283}">
      <dsp:nvSpPr>
        <dsp:cNvPr id="0" name=""/>
        <dsp:cNvSpPr/>
      </dsp:nvSpPr>
      <dsp:spPr>
        <a:xfrm>
          <a:off x="1323306" y="121438"/>
          <a:ext cx="5081503" cy="5081503"/>
        </a:xfrm>
        <a:prstGeom prst="circularArrow">
          <a:avLst>
            <a:gd name="adj1" fmla="val 5085"/>
            <a:gd name="adj2" fmla="val 327528"/>
            <a:gd name="adj3" fmla="val 443744"/>
            <a:gd name="adj4" fmla="val 19285776"/>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C316728-3FDA-4D8A-9455-A6A875904511}">
      <dsp:nvSpPr>
        <dsp:cNvPr id="0" name=""/>
        <dsp:cNvSpPr/>
      </dsp:nvSpPr>
      <dsp:spPr>
        <a:xfrm>
          <a:off x="1302238" y="212735"/>
          <a:ext cx="5081503" cy="5081503"/>
        </a:xfrm>
        <a:prstGeom prst="circularArrow">
          <a:avLst>
            <a:gd name="adj1" fmla="val 5085"/>
            <a:gd name="adj2" fmla="val 327528"/>
            <a:gd name="adj3" fmla="val 3529100"/>
            <a:gd name="adj4" fmla="val 770764"/>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EA34A24-A5B6-40B8-8AAD-7A2B4735A5B6}">
      <dsp:nvSpPr>
        <dsp:cNvPr id="0" name=""/>
        <dsp:cNvSpPr/>
      </dsp:nvSpPr>
      <dsp:spPr>
        <a:xfrm>
          <a:off x="1218198" y="252880"/>
          <a:ext cx="5081503" cy="5081503"/>
        </a:xfrm>
        <a:prstGeom prst="circularArrow">
          <a:avLst>
            <a:gd name="adj1" fmla="val 5085"/>
            <a:gd name="adj2" fmla="val 327528"/>
            <a:gd name="adj3" fmla="val 6615046"/>
            <a:gd name="adj4" fmla="val 3857426"/>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D58CD5E-3F02-4733-B114-58D8AA2BF502}">
      <dsp:nvSpPr>
        <dsp:cNvPr id="0" name=""/>
        <dsp:cNvSpPr/>
      </dsp:nvSpPr>
      <dsp:spPr>
        <a:xfrm>
          <a:off x="1134158" y="212735"/>
          <a:ext cx="5081503" cy="5081503"/>
        </a:xfrm>
        <a:prstGeom prst="circularArrow">
          <a:avLst>
            <a:gd name="adj1" fmla="val 5085"/>
            <a:gd name="adj2" fmla="val 327528"/>
            <a:gd name="adj3" fmla="val 9701707"/>
            <a:gd name="adj4" fmla="val 6943371"/>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F4D7DBA-0528-4CED-B43D-3354093D0432}">
      <dsp:nvSpPr>
        <dsp:cNvPr id="0" name=""/>
        <dsp:cNvSpPr/>
      </dsp:nvSpPr>
      <dsp:spPr>
        <a:xfrm>
          <a:off x="1113090" y="121438"/>
          <a:ext cx="5081503" cy="5081503"/>
        </a:xfrm>
        <a:prstGeom prst="circularArrow">
          <a:avLst>
            <a:gd name="adj1" fmla="val 5085"/>
            <a:gd name="adj2" fmla="val 327528"/>
            <a:gd name="adj3" fmla="val 12786695"/>
            <a:gd name="adj4" fmla="val 10028727"/>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4DB1591-BFDD-4F06-8BBC-BF82FB55AFC2}">
      <dsp:nvSpPr>
        <dsp:cNvPr id="0" name=""/>
        <dsp:cNvSpPr/>
      </dsp:nvSpPr>
      <dsp:spPr>
        <a:xfrm>
          <a:off x="1171592" y="48446"/>
          <a:ext cx="5081503" cy="5081503"/>
        </a:xfrm>
        <a:prstGeom prst="circularArrow">
          <a:avLst>
            <a:gd name="adj1" fmla="val 5085"/>
            <a:gd name="adj2" fmla="val 327528"/>
            <a:gd name="adj3" fmla="val 15872129"/>
            <a:gd name="adj4" fmla="val 13114645"/>
            <a:gd name="adj5" fmla="val 5932"/>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sz="half" idx="2"/>
          </p:nvPr>
        </p:nvSpPr>
        <p:spPr>
          <a:xfrm>
            <a:off x="993139" y="1997455"/>
            <a:ext cx="3846195" cy="4767580"/>
          </a:xfrm>
          <a:prstGeom prst="rect">
            <a:avLst/>
          </a:prstGeom>
        </p:spPr>
        <p:txBody>
          <a:bodyPr wrap="square" lIns="0" tIns="0" rIns="0" bIns="0">
            <a:spAutoFit/>
          </a:bodyPr>
          <a:lstStyle>
            <a:lvl1pPr>
              <a:defRPr sz="1700" b="1" i="0">
                <a:solidFill>
                  <a:schemeClr val="tx1"/>
                </a:solidFill>
                <a:latin typeface="Arial"/>
                <a:cs typeface="Arial"/>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2/9/2021</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5591" y="835253"/>
            <a:ext cx="7967217" cy="982980"/>
          </a:xfrm>
          <a:prstGeom prst="rect">
            <a:avLst/>
          </a:prstGeom>
        </p:spPr>
        <p:txBody>
          <a:bodyPr wrap="square" lIns="0" tIns="0" rIns="0" bIns="0">
            <a:spAutoFit/>
          </a:bodyPr>
          <a:lstStyle>
            <a:lvl1pPr>
              <a:defRPr sz="3000" b="1" i="0">
                <a:solidFill>
                  <a:schemeClr val="tx1"/>
                </a:solidFill>
                <a:latin typeface="Arial"/>
                <a:cs typeface="Arial"/>
              </a:defRPr>
            </a:lvl1pPr>
          </a:lstStyle>
          <a:p>
            <a:endParaRPr/>
          </a:p>
        </p:txBody>
      </p:sp>
      <p:sp>
        <p:nvSpPr>
          <p:cNvPr id="3" name="Holder 3"/>
          <p:cNvSpPr>
            <a:spLocks noGrp="1"/>
          </p:cNvSpPr>
          <p:nvPr>
            <p:ph type="body" idx="1"/>
          </p:nvPr>
        </p:nvSpPr>
        <p:spPr>
          <a:xfrm>
            <a:off x="1279905" y="1720341"/>
            <a:ext cx="7939405" cy="37744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2/9/2021</a:t>
            </a:fld>
            <a:endParaRPr lang="en-US"/>
          </a:p>
        </p:txBody>
      </p:sp>
      <p:sp>
        <p:nvSpPr>
          <p:cNvPr id="6" name="Holder 6"/>
          <p:cNvSpPr>
            <a:spLocks noGrp="1"/>
          </p:cNvSpPr>
          <p:nvPr>
            <p:ph type="sldNum" sz="quarter" idx="7"/>
          </p:nvPr>
        </p:nvSpPr>
        <p:spPr>
          <a:xfrm>
            <a:off x="8857484" y="6921496"/>
            <a:ext cx="233045" cy="177800"/>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240"/>
              </a:lnSpc>
            </a:pPr>
            <a:fld id="{81D60167-4931-47E6-BA6A-407CBD079E47}" type="slidenum">
              <a:rPr spc="-60" dirty="0"/>
              <a:t>‹#›</a:t>
            </a:fld>
            <a:endParaRPr spc="-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419100" y="2438400"/>
            <a:ext cx="9144000" cy="1367041"/>
          </a:xfrm>
          <a:prstGeom prst="rect">
            <a:avLst/>
          </a:prstGeom>
        </p:spPr>
        <p:txBody>
          <a:bodyPr vert="horz" wrap="square" lIns="0" tIns="12700" rIns="0" bIns="0" rtlCol="0">
            <a:spAutoFit/>
          </a:bodyPr>
          <a:lstStyle/>
          <a:p>
            <a:pPr marL="12700" algn="ctr">
              <a:lnSpc>
                <a:spcPct val="100000"/>
              </a:lnSpc>
              <a:spcBef>
                <a:spcPts val="100"/>
              </a:spcBef>
            </a:pPr>
            <a:r>
              <a:rPr lang="sr-Cyrl-RS" sz="4400" b="0" dirty="0" smtClean="0">
                <a:solidFill>
                  <a:schemeClr val="bg1"/>
                </a:solidFill>
                <a:latin typeface="Book Antiqua" panose="02040602050305030304" pitchFamily="18" charset="0"/>
              </a:rPr>
              <a:t>ГРАДСКА </a:t>
            </a:r>
            <a:r>
              <a:rPr sz="4400" b="0" dirty="0" smtClean="0">
                <a:solidFill>
                  <a:schemeClr val="bg1"/>
                </a:solidFill>
                <a:latin typeface="Book Antiqua" panose="02040602050305030304" pitchFamily="18" charset="0"/>
              </a:rPr>
              <a:t>ОПШТИН</a:t>
            </a:r>
            <a:r>
              <a:rPr lang="sr-Cyrl-RS" sz="4400" b="0" dirty="0" smtClean="0">
                <a:solidFill>
                  <a:schemeClr val="bg1"/>
                </a:solidFill>
                <a:latin typeface="Book Antiqua" panose="02040602050305030304" pitchFamily="18" charset="0"/>
              </a:rPr>
              <a:t>А</a:t>
            </a:r>
            <a:br>
              <a:rPr lang="sr-Cyrl-RS" sz="4400" b="0" dirty="0" smtClean="0">
                <a:solidFill>
                  <a:schemeClr val="bg1"/>
                </a:solidFill>
                <a:latin typeface="Book Antiqua" panose="02040602050305030304" pitchFamily="18" charset="0"/>
              </a:rPr>
            </a:br>
            <a:r>
              <a:rPr lang="sr-Cyrl-RS" sz="4400" b="0" dirty="0">
                <a:solidFill>
                  <a:schemeClr val="bg1"/>
                </a:solidFill>
                <a:latin typeface="Book Antiqua" panose="02040602050305030304" pitchFamily="18" charset="0"/>
              </a:rPr>
              <a:t>С</a:t>
            </a:r>
            <a:r>
              <a:rPr lang="sr-Cyrl-RS" sz="4400" b="0" dirty="0" smtClean="0">
                <a:solidFill>
                  <a:schemeClr val="bg1"/>
                </a:solidFill>
                <a:latin typeface="Book Antiqua" panose="02040602050305030304" pitchFamily="18" charset="0"/>
              </a:rPr>
              <a:t>ТАРИ ГРАД</a:t>
            </a:r>
            <a:endParaRPr sz="4400" dirty="0">
              <a:solidFill>
                <a:schemeClr val="bg1"/>
              </a:solidFill>
              <a:latin typeface="Book Antiqua" panose="02040602050305030304" pitchFamily="18" charset="0"/>
            </a:endParaRPr>
          </a:p>
        </p:txBody>
      </p:sp>
      <p:sp>
        <p:nvSpPr>
          <p:cNvPr id="3" name="object 3"/>
          <p:cNvSpPr txBox="1"/>
          <p:nvPr/>
        </p:nvSpPr>
        <p:spPr>
          <a:xfrm>
            <a:off x="762000" y="4724400"/>
            <a:ext cx="8801100" cy="887422"/>
          </a:xfrm>
          <a:prstGeom prst="rect">
            <a:avLst/>
          </a:prstGeom>
        </p:spPr>
        <p:txBody>
          <a:bodyPr vert="horz" wrap="square" lIns="0" tIns="12700" rIns="0" bIns="0" rtlCol="0">
            <a:spAutoFit/>
          </a:bodyPr>
          <a:lstStyle/>
          <a:p>
            <a:pPr marL="189230" algn="ctr">
              <a:lnSpc>
                <a:spcPct val="100000"/>
              </a:lnSpc>
              <a:spcBef>
                <a:spcPts val="100"/>
              </a:spcBef>
            </a:pPr>
            <a:r>
              <a:rPr sz="2800" dirty="0">
                <a:solidFill>
                  <a:schemeClr val="bg1"/>
                </a:solidFill>
                <a:latin typeface="Book Antiqua" panose="02040602050305030304" pitchFamily="18" charset="0"/>
                <a:cs typeface="Arial"/>
              </a:rPr>
              <a:t>ГРАЂАНСКИ ВОДИЧ </a:t>
            </a:r>
            <a:r>
              <a:rPr sz="2800" dirty="0" smtClean="0">
                <a:solidFill>
                  <a:schemeClr val="bg1"/>
                </a:solidFill>
                <a:latin typeface="Book Antiqua" panose="02040602050305030304" pitchFamily="18" charset="0"/>
                <a:cs typeface="Arial"/>
              </a:rPr>
              <a:t>КРОЗ</a:t>
            </a:r>
            <a:r>
              <a:rPr lang="sr-Cyrl-RS" sz="2800" dirty="0">
                <a:solidFill>
                  <a:schemeClr val="bg1"/>
                </a:solidFill>
                <a:latin typeface="Book Antiqua" panose="02040602050305030304" pitchFamily="18" charset="0"/>
                <a:cs typeface="Arial"/>
              </a:rPr>
              <a:t> </a:t>
            </a:r>
            <a:r>
              <a:rPr sz="2800" dirty="0" smtClean="0">
                <a:solidFill>
                  <a:schemeClr val="bg1"/>
                </a:solidFill>
                <a:latin typeface="Book Antiqua" panose="02040602050305030304" pitchFamily="18" charset="0"/>
                <a:cs typeface="Arial"/>
              </a:rPr>
              <a:t>ОДЛУК</a:t>
            </a:r>
            <a:r>
              <a:rPr lang="sr-Cyrl-RS" sz="2800" dirty="0">
                <a:solidFill>
                  <a:schemeClr val="bg1"/>
                </a:solidFill>
                <a:latin typeface="Book Antiqua" panose="02040602050305030304" pitchFamily="18" charset="0"/>
                <a:cs typeface="Arial"/>
              </a:rPr>
              <a:t>У</a:t>
            </a:r>
            <a:r>
              <a:rPr sz="2800" dirty="0" smtClean="0">
                <a:solidFill>
                  <a:schemeClr val="bg1"/>
                </a:solidFill>
                <a:latin typeface="Book Antiqua" panose="02040602050305030304" pitchFamily="18" charset="0"/>
                <a:cs typeface="Arial"/>
              </a:rPr>
              <a:t> </a:t>
            </a:r>
            <a:r>
              <a:rPr sz="2800" dirty="0">
                <a:solidFill>
                  <a:schemeClr val="bg1"/>
                </a:solidFill>
                <a:latin typeface="Book Antiqua" panose="02040602050305030304" pitchFamily="18" charset="0"/>
                <a:cs typeface="Arial"/>
              </a:rPr>
              <a:t>О БУЏЕТУ </a:t>
            </a:r>
            <a:endParaRPr lang="sr-Cyrl-RS" sz="2800" dirty="0" smtClean="0">
              <a:solidFill>
                <a:schemeClr val="bg1"/>
              </a:solidFill>
              <a:latin typeface="Book Antiqua" panose="02040602050305030304" pitchFamily="18" charset="0"/>
              <a:cs typeface="Arial"/>
            </a:endParaRPr>
          </a:p>
          <a:p>
            <a:pPr marL="189230" algn="ctr">
              <a:lnSpc>
                <a:spcPct val="100000"/>
              </a:lnSpc>
              <a:spcBef>
                <a:spcPts val="100"/>
              </a:spcBef>
            </a:pPr>
            <a:r>
              <a:rPr lang="sr-Cyrl-RS" sz="2800" dirty="0" smtClean="0">
                <a:solidFill>
                  <a:schemeClr val="bg1"/>
                </a:solidFill>
                <a:latin typeface="Book Antiqua" panose="02040602050305030304" pitchFamily="18" charset="0"/>
                <a:cs typeface="Arial"/>
              </a:rPr>
              <a:t>з</a:t>
            </a:r>
            <a:r>
              <a:rPr sz="2800" dirty="0" smtClean="0">
                <a:solidFill>
                  <a:schemeClr val="bg1"/>
                </a:solidFill>
                <a:latin typeface="Book Antiqua" panose="02040602050305030304" pitchFamily="18" charset="0"/>
                <a:cs typeface="Arial"/>
              </a:rPr>
              <a:t>а </a:t>
            </a:r>
            <a:r>
              <a:rPr sz="2800" dirty="0">
                <a:solidFill>
                  <a:schemeClr val="bg1"/>
                </a:solidFill>
                <a:latin typeface="Book Antiqua" panose="02040602050305030304" pitchFamily="18" charset="0"/>
                <a:cs typeface="Arial"/>
              </a:rPr>
              <a:t>2021. годину</a:t>
            </a:r>
          </a:p>
        </p:txBody>
      </p:sp>
      <p:sp>
        <p:nvSpPr>
          <p:cNvPr id="5" name="object 5"/>
          <p:cNvSpPr txBox="1">
            <a:spLocks noGrp="1"/>
          </p:cNvSpPr>
          <p:nvPr>
            <p:ph type="sldNum" sz="quarter" idx="7"/>
          </p:nvPr>
        </p:nvSpPr>
        <p:spPr>
          <a:xfrm>
            <a:off x="8857484" y="692149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spc="-60" dirty="0">
                <a:latin typeface="Book Antiqua" panose="02040602050305030304" pitchFamily="18" charset="0"/>
              </a:rPr>
              <a:t>1</a:t>
            </a:fld>
            <a:endParaRPr spc="-60" dirty="0">
              <a:latin typeface="Book Antiqua" panose="0204060205030503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33994"/>
            <a:ext cx="1394329" cy="13943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762000" y="507649"/>
            <a:ext cx="8897365" cy="627736"/>
          </a:xfrm>
          <a:prstGeom prst="rect">
            <a:avLst/>
          </a:prstGeom>
        </p:spPr>
        <p:txBody>
          <a:bodyPr vert="horz" wrap="square" lIns="0" tIns="12065" rIns="0" bIns="0" rtlCol="0">
            <a:spAutoFit/>
          </a:bodyPr>
          <a:lstStyle/>
          <a:p>
            <a:pPr marL="12700">
              <a:lnSpc>
                <a:spcPct val="100000"/>
              </a:lnSpc>
              <a:spcBef>
                <a:spcPts val="95"/>
              </a:spcBef>
            </a:pPr>
            <a:r>
              <a:rPr sz="4000" b="0" dirty="0">
                <a:solidFill>
                  <a:schemeClr val="bg1"/>
                </a:solidFill>
                <a:latin typeface="Book Antiqua" panose="02040602050305030304" pitchFamily="18" charset="0"/>
              </a:rPr>
              <a:t>Шта су приходи и примања буџета?</a:t>
            </a:r>
            <a:endParaRPr sz="4000" dirty="0">
              <a:solidFill>
                <a:schemeClr val="bg1"/>
              </a:solidFill>
              <a:latin typeface="Book Antiqua" panose="02040602050305030304" pitchFamily="18" charset="0"/>
            </a:endParaRPr>
          </a:p>
        </p:txBody>
      </p:sp>
      <p:sp>
        <p:nvSpPr>
          <p:cNvPr id="3" name="object 3"/>
          <p:cNvSpPr txBox="1"/>
          <p:nvPr/>
        </p:nvSpPr>
        <p:spPr>
          <a:xfrm>
            <a:off x="685801" y="1880107"/>
            <a:ext cx="2256662" cy="1379224"/>
          </a:xfrm>
          <a:prstGeom prst="rect">
            <a:avLst/>
          </a:prstGeom>
        </p:spPr>
        <p:txBody>
          <a:bodyPr vert="horz" wrap="square" lIns="0" tIns="12065" rIns="0" bIns="0" rtlCol="0">
            <a:spAutoFit/>
          </a:bodyPr>
          <a:lstStyle/>
          <a:p>
            <a:pPr marL="12700" algn="r">
              <a:lnSpc>
                <a:spcPct val="100000"/>
              </a:lnSpc>
              <a:spcBef>
                <a:spcPts val="95"/>
              </a:spcBef>
            </a:pPr>
            <a:r>
              <a:rPr sz="1600" b="1" dirty="0">
                <a:solidFill>
                  <a:schemeClr val="bg1"/>
                </a:solidFill>
                <a:latin typeface="Book Antiqua" panose="02040602050305030304" pitchFamily="18" charset="0"/>
                <a:cs typeface="Arial"/>
              </a:rPr>
              <a:t>Порески приходи</a:t>
            </a:r>
            <a:endParaRPr sz="1600" dirty="0">
              <a:solidFill>
                <a:schemeClr val="bg1"/>
              </a:solidFill>
              <a:latin typeface="Book Antiqua" panose="02040602050305030304" pitchFamily="18" charset="0"/>
              <a:cs typeface="Arial"/>
            </a:endParaRPr>
          </a:p>
          <a:p>
            <a:pPr>
              <a:lnSpc>
                <a:spcPct val="100000"/>
              </a:lnSpc>
            </a:pPr>
            <a:endParaRPr sz="1600" dirty="0">
              <a:solidFill>
                <a:schemeClr val="bg1"/>
              </a:solidFill>
              <a:latin typeface="Book Antiqua" panose="02040602050305030304" pitchFamily="18" charset="0"/>
              <a:cs typeface="Arial"/>
            </a:endParaRPr>
          </a:p>
          <a:p>
            <a:pPr>
              <a:lnSpc>
                <a:spcPct val="100000"/>
              </a:lnSpc>
            </a:pPr>
            <a:endParaRPr sz="1600" dirty="0">
              <a:solidFill>
                <a:schemeClr val="bg1"/>
              </a:solidFill>
              <a:latin typeface="Book Antiqua" panose="02040602050305030304" pitchFamily="18" charset="0"/>
              <a:cs typeface="Arial"/>
            </a:endParaRPr>
          </a:p>
          <a:p>
            <a:pPr marL="614045" marR="5080" indent="-52069" algn="r">
              <a:lnSpc>
                <a:spcPts val="1750"/>
              </a:lnSpc>
              <a:spcBef>
                <a:spcPts val="1295"/>
              </a:spcBef>
            </a:pPr>
            <a:r>
              <a:rPr sz="1600" b="1" dirty="0">
                <a:solidFill>
                  <a:schemeClr val="bg1"/>
                </a:solidFill>
                <a:latin typeface="Book Antiqua" panose="02040602050305030304" pitchFamily="18" charset="0"/>
                <a:cs typeface="Arial"/>
              </a:rPr>
              <a:t>Донације и  трансфери</a:t>
            </a:r>
            <a:endParaRPr sz="1600" dirty="0">
              <a:solidFill>
                <a:schemeClr val="bg1"/>
              </a:solidFill>
              <a:latin typeface="Book Antiqua" panose="02040602050305030304" pitchFamily="18" charset="0"/>
              <a:cs typeface="Arial"/>
            </a:endParaRPr>
          </a:p>
        </p:txBody>
      </p:sp>
      <p:sp>
        <p:nvSpPr>
          <p:cNvPr id="4" name="object 4"/>
          <p:cNvSpPr/>
          <p:nvPr/>
        </p:nvSpPr>
        <p:spPr>
          <a:xfrm>
            <a:off x="3031236" y="1773948"/>
            <a:ext cx="439420" cy="5215255"/>
          </a:xfrm>
          <a:custGeom>
            <a:avLst/>
            <a:gdLst/>
            <a:ahLst/>
            <a:cxnLst/>
            <a:rect l="l" t="t" r="r" b="b"/>
            <a:pathLst>
              <a:path w="439420" h="5215255">
                <a:moveTo>
                  <a:pt x="438912" y="4680204"/>
                </a:moveTo>
                <a:lnTo>
                  <a:pt x="437388" y="4654296"/>
                </a:lnTo>
                <a:lnTo>
                  <a:pt x="414528" y="4655820"/>
                </a:lnTo>
                <a:lnTo>
                  <a:pt x="393192" y="4657344"/>
                </a:lnTo>
                <a:lnTo>
                  <a:pt x="352044" y="4664964"/>
                </a:lnTo>
                <a:lnTo>
                  <a:pt x="295656" y="4686300"/>
                </a:lnTo>
                <a:lnTo>
                  <a:pt x="252984" y="4716780"/>
                </a:lnTo>
                <a:lnTo>
                  <a:pt x="222504" y="4756404"/>
                </a:lnTo>
                <a:lnTo>
                  <a:pt x="217932" y="4768596"/>
                </a:lnTo>
                <a:lnTo>
                  <a:pt x="217932" y="4771644"/>
                </a:lnTo>
                <a:lnTo>
                  <a:pt x="213360" y="4783836"/>
                </a:lnTo>
                <a:lnTo>
                  <a:pt x="213360" y="4800600"/>
                </a:lnTo>
                <a:lnTo>
                  <a:pt x="211836" y="4814316"/>
                </a:lnTo>
                <a:lnTo>
                  <a:pt x="211836" y="4811268"/>
                </a:lnTo>
                <a:lnTo>
                  <a:pt x="208788" y="4824984"/>
                </a:lnTo>
                <a:lnTo>
                  <a:pt x="208788" y="4823460"/>
                </a:lnTo>
                <a:lnTo>
                  <a:pt x="204216" y="4834128"/>
                </a:lnTo>
                <a:lnTo>
                  <a:pt x="198120" y="4844796"/>
                </a:lnTo>
                <a:lnTo>
                  <a:pt x="156972" y="4884420"/>
                </a:lnTo>
                <a:lnTo>
                  <a:pt x="92964" y="4911852"/>
                </a:lnTo>
                <a:lnTo>
                  <a:pt x="54864" y="4919472"/>
                </a:lnTo>
                <a:lnTo>
                  <a:pt x="13716" y="4922405"/>
                </a:lnTo>
                <a:lnTo>
                  <a:pt x="6096" y="4922520"/>
                </a:lnTo>
                <a:lnTo>
                  <a:pt x="0" y="4927092"/>
                </a:lnTo>
                <a:lnTo>
                  <a:pt x="0" y="4940808"/>
                </a:lnTo>
                <a:lnTo>
                  <a:pt x="6096" y="4946904"/>
                </a:lnTo>
                <a:lnTo>
                  <a:pt x="13716" y="4947005"/>
                </a:lnTo>
                <a:lnTo>
                  <a:pt x="35052" y="4948542"/>
                </a:lnTo>
                <a:lnTo>
                  <a:pt x="53340" y="4949952"/>
                </a:lnTo>
                <a:lnTo>
                  <a:pt x="73152" y="4953000"/>
                </a:lnTo>
                <a:lnTo>
                  <a:pt x="109728" y="4962144"/>
                </a:lnTo>
                <a:lnTo>
                  <a:pt x="126492" y="4969764"/>
                </a:lnTo>
                <a:lnTo>
                  <a:pt x="141732" y="4975860"/>
                </a:lnTo>
                <a:lnTo>
                  <a:pt x="155448" y="4985004"/>
                </a:lnTo>
                <a:lnTo>
                  <a:pt x="169164" y="4992624"/>
                </a:lnTo>
                <a:lnTo>
                  <a:pt x="179832" y="5001768"/>
                </a:lnTo>
                <a:lnTo>
                  <a:pt x="198120" y="5023104"/>
                </a:lnTo>
                <a:lnTo>
                  <a:pt x="204216" y="5033772"/>
                </a:lnTo>
                <a:lnTo>
                  <a:pt x="208788" y="5045964"/>
                </a:lnTo>
                <a:lnTo>
                  <a:pt x="208788" y="5044440"/>
                </a:lnTo>
                <a:lnTo>
                  <a:pt x="211836" y="5058156"/>
                </a:lnTo>
                <a:lnTo>
                  <a:pt x="211836" y="5055108"/>
                </a:lnTo>
                <a:lnTo>
                  <a:pt x="213360" y="5068824"/>
                </a:lnTo>
                <a:lnTo>
                  <a:pt x="213360" y="5085588"/>
                </a:lnTo>
                <a:lnTo>
                  <a:pt x="217932" y="5097780"/>
                </a:lnTo>
                <a:lnTo>
                  <a:pt x="217932" y="5100828"/>
                </a:lnTo>
                <a:lnTo>
                  <a:pt x="224028" y="5114544"/>
                </a:lnTo>
                <a:lnTo>
                  <a:pt x="231648" y="5128260"/>
                </a:lnTo>
                <a:lnTo>
                  <a:pt x="240792" y="5138699"/>
                </a:lnTo>
                <a:lnTo>
                  <a:pt x="252984" y="5152644"/>
                </a:lnTo>
                <a:lnTo>
                  <a:pt x="297180" y="5183124"/>
                </a:lnTo>
                <a:lnTo>
                  <a:pt x="332232" y="5198364"/>
                </a:lnTo>
                <a:lnTo>
                  <a:pt x="373380" y="5209032"/>
                </a:lnTo>
                <a:lnTo>
                  <a:pt x="417576" y="5213705"/>
                </a:lnTo>
                <a:lnTo>
                  <a:pt x="437388" y="5215128"/>
                </a:lnTo>
                <a:lnTo>
                  <a:pt x="438912" y="5189220"/>
                </a:lnTo>
                <a:lnTo>
                  <a:pt x="416052" y="5189220"/>
                </a:lnTo>
                <a:lnTo>
                  <a:pt x="376428" y="5183124"/>
                </a:lnTo>
                <a:lnTo>
                  <a:pt x="339852" y="5173980"/>
                </a:lnTo>
                <a:lnTo>
                  <a:pt x="323088" y="5167884"/>
                </a:lnTo>
                <a:lnTo>
                  <a:pt x="307848" y="5160264"/>
                </a:lnTo>
                <a:lnTo>
                  <a:pt x="294132" y="5151120"/>
                </a:lnTo>
                <a:lnTo>
                  <a:pt x="280416" y="5143500"/>
                </a:lnTo>
                <a:lnTo>
                  <a:pt x="260604" y="5123688"/>
                </a:lnTo>
                <a:lnTo>
                  <a:pt x="251460" y="5113020"/>
                </a:lnTo>
                <a:lnTo>
                  <a:pt x="245364" y="5102352"/>
                </a:lnTo>
                <a:lnTo>
                  <a:pt x="240792" y="5090160"/>
                </a:lnTo>
                <a:lnTo>
                  <a:pt x="242316" y="5091684"/>
                </a:lnTo>
                <a:lnTo>
                  <a:pt x="239268" y="5079492"/>
                </a:lnTo>
                <a:lnTo>
                  <a:pt x="239268" y="5081016"/>
                </a:lnTo>
                <a:lnTo>
                  <a:pt x="236220" y="5053584"/>
                </a:lnTo>
                <a:lnTo>
                  <a:pt x="236220" y="5052060"/>
                </a:lnTo>
                <a:lnTo>
                  <a:pt x="233172" y="5038344"/>
                </a:lnTo>
                <a:lnTo>
                  <a:pt x="233172" y="5036820"/>
                </a:lnTo>
                <a:lnTo>
                  <a:pt x="227076" y="5023104"/>
                </a:lnTo>
                <a:lnTo>
                  <a:pt x="198120" y="4985004"/>
                </a:lnTo>
                <a:lnTo>
                  <a:pt x="137160" y="4945380"/>
                </a:lnTo>
                <a:lnTo>
                  <a:pt x="103809" y="4934648"/>
                </a:lnTo>
                <a:lnTo>
                  <a:pt x="135636" y="4924044"/>
                </a:lnTo>
                <a:lnTo>
                  <a:pt x="184404" y="4896612"/>
                </a:lnTo>
                <a:lnTo>
                  <a:pt x="219456" y="4860036"/>
                </a:lnTo>
                <a:lnTo>
                  <a:pt x="233172" y="4832604"/>
                </a:lnTo>
                <a:lnTo>
                  <a:pt x="233172" y="4831080"/>
                </a:lnTo>
                <a:lnTo>
                  <a:pt x="236220" y="4817364"/>
                </a:lnTo>
                <a:lnTo>
                  <a:pt x="236220" y="4815840"/>
                </a:lnTo>
                <a:lnTo>
                  <a:pt x="239268" y="4788408"/>
                </a:lnTo>
                <a:lnTo>
                  <a:pt x="239268" y="4789932"/>
                </a:lnTo>
                <a:lnTo>
                  <a:pt x="240792" y="4783836"/>
                </a:lnTo>
                <a:lnTo>
                  <a:pt x="242316" y="4777740"/>
                </a:lnTo>
                <a:lnTo>
                  <a:pt x="240792" y="4779264"/>
                </a:lnTo>
                <a:lnTo>
                  <a:pt x="246888" y="4765548"/>
                </a:lnTo>
                <a:lnTo>
                  <a:pt x="271272" y="4735068"/>
                </a:lnTo>
                <a:lnTo>
                  <a:pt x="324612" y="4701540"/>
                </a:lnTo>
                <a:lnTo>
                  <a:pt x="417576" y="4680204"/>
                </a:lnTo>
                <a:lnTo>
                  <a:pt x="438912" y="4680204"/>
                </a:lnTo>
                <a:close/>
              </a:path>
              <a:path w="439420" h="5215255">
                <a:moveTo>
                  <a:pt x="438912" y="3508248"/>
                </a:moveTo>
                <a:lnTo>
                  <a:pt x="437388" y="3483864"/>
                </a:lnTo>
                <a:lnTo>
                  <a:pt x="414528" y="3483864"/>
                </a:lnTo>
                <a:lnTo>
                  <a:pt x="371856" y="3489960"/>
                </a:lnTo>
                <a:lnTo>
                  <a:pt x="332232" y="3502152"/>
                </a:lnTo>
                <a:lnTo>
                  <a:pt x="295656" y="3518916"/>
                </a:lnTo>
                <a:lnTo>
                  <a:pt x="251460" y="3553968"/>
                </a:lnTo>
                <a:lnTo>
                  <a:pt x="222504" y="3596640"/>
                </a:lnTo>
                <a:lnTo>
                  <a:pt x="217932" y="3610356"/>
                </a:lnTo>
                <a:lnTo>
                  <a:pt x="217932" y="3611880"/>
                </a:lnTo>
                <a:lnTo>
                  <a:pt x="213360" y="3628644"/>
                </a:lnTo>
                <a:lnTo>
                  <a:pt x="213360" y="3902964"/>
                </a:lnTo>
                <a:lnTo>
                  <a:pt x="211836" y="3916680"/>
                </a:lnTo>
                <a:lnTo>
                  <a:pt x="208788" y="3931920"/>
                </a:lnTo>
                <a:lnTo>
                  <a:pt x="208788" y="3930396"/>
                </a:lnTo>
                <a:lnTo>
                  <a:pt x="204216" y="3942588"/>
                </a:lnTo>
                <a:lnTo>
                  <a:pt x="169164" y="3988308"/>
                </a:lnTo>
                <a:lnTo>
                  <a:pt x="126492" y="4015740"/>
                </a:lnTo>
                <a:lnTo>
                  <a:pt x="73152" y="4034028"/>
                </a:lnTo>
                <a:lnTo>
                  <a:pt x="33528" y="4040124"/>
                </a:lnTo>
                <a:lnTo>
                  <a:pt x="13716" y="4040124"/>
                </a:lnTo>
                <a:lnTo>
                  <a:pt x="6096" y="4040124"/>
                </a:lnTo>
                <a:lnTo>
                  <a:pt x="0" y="4046220"/>
                </a:lnTo>
                <a:lnTo>
                  <a:pt x="0" y="4059936"/>
                </a:lnTo>
                <a:lnTo>
                  <a:pt x="6096" y="4066032"/>
                </a:lnTo>
                <a:lnTo>
                  <a:pt x="13716" y="4066032"/>
                </a:lnTo>
                <a:lnTo>
                  <a:pt x="33528" y="4066032"/>
                </a:lnTo>
                <a:lnTo>
                  <a:pt x="73152" y="4072128"/>
                </a:lnTo>
                <a:lnTo>
                  <a:pt x="109728" y="4082796"/>
                </a:lnTo>
                <a:lnTo>
                  <a:pt x="155448" y="4107180"/>
                </a:lnTo>
                <a:lnTo>
                  <a:pt x="188976" y="4137660"/>
                </a:lnTo>
                <a:lnTo>
                  <a:pt x="208788" y="4175760"/>
                </a:lnTo>
                <a:lnTo>
                  <a:pt x="208788" y="4174236"/>
                </a:lnTo>
                <a:lnTo>
                  <a:pt x="211836" y="4187952"/>
                </a:lnTo>
                <a:lnTo>
                  <a:pt x="213360" y="4201668"/>
                </a:lnTo>
                <a:lnTo>
                  <a:pt x="213360" y="4479036"/>
                </a:lnTo>
                <a:lnTo>
                  <a:pt x="217932" y="4494276"/>
                </a:lnTo>
                <a:lnTo>
                  <a:pt x="217932" y="4495800"/>
                </a:lnTo>
                <a:lnTo>
                  <a:pt x="224028" y="4511040"/>
                </a:lnTo>
                <a:lnTo>
                  <a:pt x="252984" y="4553712"/>
                </a:lnTo>
                <a:lnTo>
                  <a:pt x="297180" y="4587240"/>
                </a:lnTo>
                <a:lnTo>
                  <a:pt x="332232" y="4604004"/>
                </a:lnTo>
                <a:lnTo>
                  <a:pt x="371856" y="4616196"/>
                </a:lnTo>
                <a:lnTo>
                  <a:pt x="416052" y="4622292"/>
                </a:lnTo>
                <a:lnTo>
                  <a:pt x="437388" y="4622292"/>
                </a:lnTo>
                <a:lnTo>
                  <a:pt x="438912" y="4596384"/>
                </a:lnTo>
                <a:lnTo>
                  <a:pt x="416052" y="4596384"/>
                </a:lnTo>
                <a:lnTo>
                  <a:pt x="376428" y="4590288"/>
                </a:lnTo>
                <a:lnTo>
                  <a:pt x="358140" y="4585716"/>
                </a:lnTo>
                <a:lnTo>
                  <a:pt x="339852" y="4579620"/>
                </a:lnTo>
                <a:lnTo>
                  <a:pt x="324612" y="4572000"/>
                </a:lnTo>
                <a:lnTo>
                  <a:pt x="307848" y="4564380"/>
                </a:lnTo>
                <a:lnTo>
                  <a:pt x="269748" y="4535424"/>
                </a:lnTo>
                <a:lnTo>
                  <a:pt x="245364" y="4498848"/>
                </a:lnTo>
                <a:lnTo>
                  <a:pt x="240792" y="4486656"/>
                </a:lnTo>
                <a:lnTo>
                  <a:pt x="242316" y="4488180"/>
                </a:lnTo>
                <a:lnTo>
                  <a:pt x="239268" y="4472940"/>
                </a:lnTo>
                <a:lnTo>
                  <a:pt x="237744" y="4460748"/>
                </a:lnTo>
                <a:lnTo>
                  <a:pt x="237744" y="4201668"/>
                </a:lnTo>
                <a:lnTo>
                  <a:pt x="236220" y="4184904"/>
                </a:lnTo>
                <a:lnTo>
                  <a:pt x="233172" y="4169664"/>
                </a:lnTo>
                <a:lnTo>
                  <a:pt x="233172" y="4166616"/>
                </a:lnTo>
                <a:lnTo>
                  <a:pt x="227076" y="4152900"/>
                </a:lnTo>
                <a:lnTo>
                  <a:pt x="198120" y="4110228"/>
                </a:lnTo>
                <a:lnTo>
                  <a:pt x="155448" y="4076700"/>
                </a:lnTo>
                <a:lnTo>
                  <a:pt x="118872" y="4058412"/>
                </a:lnTo>
                <a:lnTo>
                  <a:pt x="101434" y="4053040"/>
                </a:lnTo>
                <a:lnTo>
                  <a:pt x="117348" y="4047744"/>
                </a:lnTo>
                <a:lnTo>
                  <a:pt x="153924" y="4029456"/>
                </a:lnTo>
                <a:lnTo>
                  <a:pt x="198120" y="3995928"/>
                </a:lnTo>
                <a:lnTo>
                  <a:pt x="227076" y="3954780"/>
                </a:lnTo>
                <a:lnTo>
                  <a:pt x="233172" y="3938016"/>
                </a:lnTo>
                <a:lnTo>
                  <a:pt x="233172" y="3936492"/>
                </a:lnTo>
                <a:lnTo>
                  <a:pt x="236220" y="3922776"/>
                </a:lnTo>
                <a:lnTo>
                  <a:pt x="237744" y="3904488"/>
                </a:lnTo>
                <a:lnTo>
                  <a:pt x="237744" y="3645408"/>
                </a:lnTo>
                <a:lnTo>
                  <a:pt x="239268" y="3630168"/>
                </a:lnTo>
                <a:lnTo>
                  <a:pt x="240792" y="3624072"/>
                </a:lnTo>
                <a:lnTo>
                  <a:pt x="242316" y="3617976"/>
                </a:lnTo>
                <a:lnTo>
                  <a:pt x="240792" y="3619500"/>
                </a:lnTo>
                <a:lnTo>
                  <a:pt x="246888" y="3604260"/>
                </a:lnTo>
                <a:lnTo>
                  <a:pt x="252984" y="3592068"/>
                </a:lnTo>
                <a:lnTo>
                  <a:pt x="262128" y="3581400"/>
                </a:lnTo>
                <a:lnTo>
                  <a:pt x="271272" y="3569208"/>
                </a:lnTo>
                <a:lnTo>
                  <a:pt x="309372" y="3540252"/>
                </a:lnTo>
                <a:lnTo>
                  <a:pt x="359664" y="3520440"/>
                </a:lnTo>
                <a:lnTo>
                  <a:pt x="377952" y="3514344"/>
                </a:lnTo>
                <a:lnTo>
                  <a:pt x="397764" y="3511296"/>
                </a:lnTo>
                <a:lnTo>
                  <a:pt x="417576" y="3509772"/>
                </a:lnTo>
                <a:lnTo>
                  <a:pt x="438912" y="3508248"/>
                </a:lnTo>
                <a:close/>
              </a:path>
              <a:path w="439420" h="5215255">
                <a:moveTo>
                  <a:pt x="438912" y="2699004"/>
                </a:moveTo>
                <a:lnTo>
                  <a:pt x="437388" y="2673096"/>
                </a:lnTo>
                <a:lnTo>
                  <a:pt x="414528" y="2674620"/>
                </a:lnTo>
                <a:lnTo>
                  <a:pt x="393192" y="2676144"/>
                </a:lnTo>
                <a:lnTo>
                  <a:pt x="350520" y="2685288"/>
                </a:lnTo>
                <a:lnTo>
                  <a:pt x="313944" y="2700528"/>
                </a:lnTo>
                <a:lnTo>
                  <a:pt x="280416" y="2718816"/>
                </a:lnTo>
                <a:lnTo>
                  <a:pt x="230124" y="2770632"/>
                </a:lnTo>
                <a:lnTo>
                  <a:pt x="217932" y="2801112"/>
                </a:lnTo>
                <a:lnTo>
                  <a:pt x="217932" y="2802636"/>
                </a:lnTo>
                <a:lnTo>
                  <a:pt x="213360" y="2817876"/>
                </a:lnTo>
                <a:lnTo>
                  <a:pt x="213360" y="2912364"/>
                </a:lnTo>
                <a:lnTo>
                  <a:pt x="211836" y="2926080"/>
                </a:lnTo>
                <a:lnTo>
                  <a:pt x="208788" y="2941320"/>
                </a:lnTo>
                <a:lnTo>
                  <a:pt x="208788" y="2939796"/>
                </a:lnTo>
                <a:lnTo>
                  <a:pt x="204216" y="2951988"/>
                </a:lnTo>
                <a:lnTo>
                  <a:pt x="169164" y="2997708"/>
                </a:lnTo>
                <a:lnTo>
                  <a:pt x="126492" y="3025140"/>
                </a:lnTo>
                <a:lnTo>
                  <a:pt x="73152" y="3043428"/>
                </a:lnTo>
                <a:lnTo>
                  <a:pt x="33528" y="3049524"/>
                </a:lnTo>
                <a:lnTo>
                  <a:pt x="13716" y="3049524"/>
                </a:lnTo>
                <a:lnTo>
                  <a:pt x="6096" y="3049524"/>
                </a:lnTo>
                <a:lnTo>
                  <a:pt x="0" y="3055620"/>
                </a:lnTo>
                <a:lnTo>
                  <a:pt x="0" y="3069336"/>
                </a:lnTo>
                <a:lnTo>
                  <a:pt x="6096" y="3075432"/>
                </a:lnTo>
                <a:lnTo>
                  <a:pt x="13716" y="3075432"/>
                </a:lnTo>
                <a:lnTo>
                  <a:pt x="33528" y="3075432"/>
                </a:lnTo>
                <a:lnTo>
                  <a:pt x="73152" y="3081528"/>
                </a:lnTo>
                <a:lnTo>
                  <a:pt x="109728" y="3092196"/>
                </a:lnTo>
                <a:lnTo>
                  <a:pt x="155448" y="3116580"/>
                </a:lnTo>
                <a:lnTo>
                  <a:pt x="188976" y="3147060"/>
                </a:lnTo>
                <a:lnTo>
                  <a:pt x="208788" y="3185160"/>
                </a:lnTo>
                <a:lnTo>
                  <a:pt x="208788" y="3183636"/>
                </a:lnTo>
                <a:lnTo>
                  <a:pt x="211836" y="3197352"/>
                </a:lnTo>
                <a:lnTo>
                  <a:pt x="213360" y="3211068"/>
                </a:lnTo>
                <a:lnTo>
                  <a:pt x="213360" y="3307080"/>
                </a:lnTo>
                <a:lnTo>
                  <a:pt x="217932" y="3322320"/>
                </a:lnTo>
                <a:lnTo>
                  <a:pt x="217932" y="3323844"/>
                </a:lnTo>
                <a:lnTo>
                  <a:pt x="224028" y="3340608"/>
                </a:lnTo>
                <a:lnTo>
                  <a:pt x="252984" y="3381756"/>
                </a:lnTo>
                <a:lnTo>
                  <a:pt x="313944" y="3424428"/>
                </a:lnTo>
                <a:lnTo>
                  <a:pt x="352044" y="3439668"/>
                </a:lnTo>
                <a:lnTo>
                  <a:pt x="393192" y="3448812"/>
                </a:lnTo>
                <a:lnTo>
                  <a:pt x="417576" y="3450437"/>
                </a:lnTo>
                <a:lnTo>
                  <a:pt x="437388" y="3451860"/>
                </a:lnTo>
                <a:lnTo>
                  <a:pt x="438912" y="3425952"/>
                </a:lnTo>
                <a:lnTo>
                  <a:pt x="416052" y="3424428"/>
                </a:lnTo>
                <a:lnTo>
                  <a:pt x="396240" y="3422904"/>
                </a:lnTo>
                <a:lnTo>
                  <a:pt x="376428" y="3419856"/>
                </a:lnTo>
                <a:lnTo>
                  <a:pt x="358140" y="3413760"/>
                </a:lnTo>
                <a:lnTo>
                  <a:pt x="339852" y="3409188"/>
                </a:lnTo>
                <a:lnTo>
                  <a:pt x="324612" y="3401568"/>
                </a:lnTo>
                <a:lnTo>
                  <a:pt x="307848" y="3393948"/>
                </a:lnTo>
                <a:lnTo>
                  <a:pt x="294132" y="3384804"/>
                </a:lnTo>
                <a:lnTo>
                  <a:pt x="269748" y="3363468"/>
                </a:lnTo>
                <a:lnTo>
                  <a:pt x="260604" y="3352800"/>
                </a:lnTo>
                <a:lnTo>
                  <a:pt x="245364" y="3328416"/>
                </a:lnTo>
                <a:lnTo>
                  <a:pt x="240792" y="3314700"/>
                </a:lnTo>
                <a:lnTo>
                  <a:pt x="242316" y="3317748"/>
                </a:lnTo>
                <a:lnTo>
                  <a:pt x="239268" y="3302508"/>
                </a:lnTo>
                <a:lnTo>
                  <a:pt x="237744" y="3288792"/>
                </a:lnTo>
                <a:lnTo>
                  <a:pt x="237744" y="3211068"/>
                </a:lnTo>
                <a:lnTo>
                  <a:pt x="236220" y="3194304"/>
                </a:lnTo>
                <a:lnTo>
                  <a:pt x="233172" y="3179064"/>
                </a:lnTo>
                <a:lnTo>
                  <a:pt x="233172" y="3176016"/>
                </a:lnTo>
                <a:lnTo>
                  <a:pt x="227076" y="3162300"/>
                </a:lnTo>
                <a:lnTo>
                  <a:pt x="198120" y="3119628"/>
                </a:lnTo>
                <a:lnTo>
                  <a:pt x="155448" y="3086100"/>
                </a:lnTo>
                <a:lnTo>
                  <a:pt x="118872" y="3067812"/>
                </a:lnTo>
                <a:lnTo>
                  <a:pt x="101155" y="3062351"/>
                </a:lnTo>
                <a:lnTo>
                  <a:pt x="117348" y="3055620"/>
                </a:lnTo>
                <a:lnTo>
                  <a:pt x="153924" y="3038856"/>
                </a:lnTo>
                <a:lnTo>
                  <a:pt x="198120" y="3005328"/>
                </a:lnTo>
                <a:lnTo>
                  <a:pt x="227076" y="2964180"/>
                </a:lnTo>
                <a:lnTo>
                  <a:pt x="233172" y="2947416"/>
                </a:lnTo>
                <a:lnTo>
                  <a:pt x="233172" y="2945892"/>
                </a:lnTo>
                <a:lnTo>
                  <a:pt x="236220" y="2932176"/>
                </a:lnTo>
                <a:lnTo>
                  <a:pt x="237744" y="2913888"/>
                </a:lnTo>
                <a:lnTo>
                  <a:pt x="237744" y="2834640"/>
                </a:lnTo>
                <a:lnTo>
                  <a:pt x="239268" y="2820924"/>
                </a:lnTo>
                <a:lnTo>
                  <a:pt x="240792" y="2814066"/>
                </a:lnTo>
                <a:lnTo>
                  <a:pt x="242316" y="2807208"/>
                </a:lnTo>
                <a:lnTo>
                  <a:pt x="240792" y="2808732"/>
                </a:lnTo>
                <a:lnTo>
                  <a:pt x="262128" y="2770632"/>
                </a:lnTo>
                <a:lnTo>
                  <a:pt x="309372" y="2731008"/>
                </a:lnTo>
                <a:lnTo>
                  <a:pt x="359664" y="2709672"/>
                </a:lnTo>
                <a:lnTo>
                  <a:pt x="417576" y="2699004"/>
                </a:lnTo>
                <a:lnTo>
                  <a:pt x="438912" y="2699004"/>
                </a:lnTo>
                <a:close/>
              </a:path>
              <a:path w="439420" h="5215255">
                <a:moveTo>
                  <a:pt x="438912" y="1947672"/>
                </a:moveTo>
                <a:lnTo>
                  <a:pt x="437388" y="1923288"/>
                </a:lnTo>
                <a:lnTo>
                  <a:pt x="414528" y="1923288"/>
                </a:lnTo>
                <a:lnTo>
                  <a:pt x="371856" y="1929384"/>
                </a:lnTo>
                <a:lnTo>
                  <a:pt x="332232" y="1941576"/>
                </a:lnTo>
                <a:lnTo>
                  <a:pt x="295656" y="1958340"/>
                </a:lnTo>
                <a:lnTo>
                  <a:pt x="251460" y="1993392"/>
                </a:lnTo>
                <a:lnTo>
                  <a:pt x="222504" y="2036064"/>
                </a:lnTo>
                <a:lnTo>
                  <a:pt x="217932" y="2049780"/>
                </a:lnTo>
                <a:lnTo>
                  <a:pt x="217932" y="2051304"/>
                </a:lnTo>
                <a:lnTo>
                  <a:pt x="213360" y="2068068"/>
                </a:lnTo>
                <a:lnTo>
                  <a:pt x="213360" y="2132076"/>
                </a:lnTo>
                <a:lnTo>
                  <a:pt x="211836" y="2145792"/>
                </a:lnTo>
                <a:lnTo>
                  <a:pt x="208788" y="2161032"/>
                </a:lnTo>
                <a:lnTo>
                  <a:pt x="208788" y="2159508"/>
                </a:lnTo>
                <a:lnTo>
                  <a:pt x="204216" y="2171700"/>
                </a:lnTo>
                <a:lnTo>
                  <a:pt x="169164" y="2217420"/>
                </a:lnTo>
                <a:lnTo>
                  <a:pt x="126492" y="2244852"/>
                </a:lnTo>
                <a:lnTo>
                  <a:pt x="73152" y="2263140"/>
                </a:lnTo>
                <a:lnTo>
                  <a:pt x="33528" y="2269236"/>
                </a:lnTo>
                <a:lnTo>
                  <a:pt x="13716" y="2269236"/>
                </a:lnTo>
                <a:lnTo>
                  <a:pt x="6096" y="2269236"/>
                </a:lnTo>
                <a:lnTo>
                  <a:pt x="0" y="2275332"/>
                </a:lnTo>
                <a:lnTo>
                  <a:pt x="0" y="2289048"/>
                </a:lnTo>
                <a:lnTo>
                  <a:pt x="6096" y="2295144"/>
                </a:lnTo>
                <a:lnTo>
                  <a:pt x="13716" y="2295144"/>
                </a:lnTo>
                <a:lnTo>
                  <a:pt x="33528" y="2295144"/>
                </a:lnTo>
                <a:lnTo>
                  <a:pt x="73152" y="2301240"/>
                </a:lnTo>
                <a:lnTo>
                  <a:pt x="109728" y="2311908"/>
                </a:lnTo>
                <a:lnTo>
                  <a:pt x="155448" y="2336292"/>
                </a:lnTo>
                <a:lnTo>
                  <a:pt x="188976" y="2366772"/>
                </a:lnTo>
                <a:lnTo>
                  <a:pt x="208788" y="2404872"/>
                </a:lnTo>
                <a:lnTo>
                  <a:pt x="208788" y="2403348"/>
                </a:lnTo>
                <a:lnTo>
                  <a:pt x="211836" y="2417064"/>
                </a:lnTo>
                <a:lnTo>
                  <a:pt x="213360" y="2430780"/>
                </a:lnTo>
                <a:lnTo>
                  <a:pt x="213360" y="2497836"/>
                </a:lnTo>
                <a:lnTo>
                  <a:pt x="217932" y="2513076"/>
                </a:lnTo>
                <a:lnTo>
                  <a:pt x="217932" y="2514600"/>
                </a:lnTo>
                <a:lnTo>
                  <a:pt x="224028" y="2529840"/>
                </a:lnTo>
                <a:lnTo>
                  <a:pt x="252984" y="2572512"/>
                </a:lnTo>
                <a:lnTo>
                  <a:pt x="297180" y="2606040"/>
                </a:lnTo>
                <a:lnTo>
                  <a:pt x="332232" y="2622804"/>
                </a:lnTo>
                <a:lnTo>
                  <a:pt x="371856" y="2634996"/>
                </a:lnTo>
                <a:lnTo>
                  <a:pt x="416052" y="2641092"/>
                </a:lnTo>
                <a:lnTo>
                  <a:pt x="437388" y="2641092"/>
                </a:lnTo>
                <a:lnTo>
                  <a:pt x="438912" y="2615184"/>
                </a:lnTo>
                <a:lnTo>
                  <a:pt x="416052" y="2615184"/>
                </a:lnTo>
                <a:lnTo>
                  <a:pt x="376428" y="2609088"/>
                </a:lnTo>
                <a:lnTo>
                  <a:pt x="358140" y="2604516"/>
                </a:lnTo>
                <a:lnTo>
                  <a:pt x="339852" y="2598420"/>
                </a:lnTo>
                <a:lnTo>
                  <a:pt x="324612" y="2590800"/>
                </a:lnTo>
                <a:lnTo>
                  <a:pt x="307848" y="2583180"/>
                </a:lnTo>
                <a:lnTo>
                  <a:pt x="269748" y="2554224"/>
                </a:lnTo>
                <a:lnTo>
                  <a:pt x="245364" y="2517648"/>
                </a:lnTo>
                <a:lnTo>
                  <a:pt x="240792" y="2505456"/>
                </a:lnTo>
                <a:lnTo>
                  <a:pt x="242316" y="2506980"/>
                </a:lnTo>
                <a:lnTo>
                  <a:pt x="239268" y="2491740"/>
                </a:lnTo>
                <a:lnTo>
                  <a:pt x="237744" y="2478024"/>
                </a:lnTo>
                <a:lnTo>
                  <a:pt x="237744" y="2430780"/>
                </a:lnTo>
                <a:lnTo>
                  <a:pt x="236220" y="2414016"/>
                </a:lnTo>
                <a:lnTo>
                  <a:pt x="233172" y="2397252"/>
                </a:lnTo>
                <a:lnTo>
                  <a:pt x="233172" y="2395728"/>
                </a:lnTo>
                <a:lnTo>
                  <a:pt x="227076" y="2382012"/>
                </a:lnTo>
                <a:lnTo>
                  <a:pt x="198120" y="2339340"/>
                </a:lnTo>
                <a:lnTo>
                  <a:pt x="155448" y="2305812"/>
                </a:lnTo>
                <a:lnTo>
                  <a:pt x="118872" y="2287524"/>
                </a:lnTo>
                <a:lnTo>
                  <a:pt x="101155" y="2282063"/>
                </a:lnTo>
                <a:lnTo>
                  <a:pt x="117348" y="2275332"/>
                </a:lnTo>
                <a:lnTo>
                  <a:pt x="153924" y="2258568"/>
                </a:lnTo>
                <a:lnTo>
                  <a:pt x="198120" y="2225040"/>
                </a:lnTo>
                <a:lnTo>
                  <a:pt x="227076" y="2183892"/>
                </a:lnTo>
                <a:lnTo>
                  <a:pt x="233172" y="2167128"/>
                </a:lnTo>
                <a:lnTo>
                  <a:pt x="233172" y="2165604"/>
                </a:lnTo>
                <a:lnTo>
                  <a:pt x="236220" y="2150364"/>
                </a:lnTo>
                <a:lnTo>
                  <a:pt x="237744" y="2133600"/>
                </a:lnTo>
                <a:lnTo>
                  <a:pt x="237744" y="2084832"/>
                </a:lnTo>
                <a:lnTo>
                  <a:pt x="239268" y="2069592"/>
                </a:lnTo>
                <a:lnTo>
                  <a:pt x="240792" y="2063496"/>
                </a:lnTo>
                <a:lnTo>
                  <a:pt x="242316" y="2057400"/>
                </a:lnTo>
                <a:lnTo>
                  <a:pt x="240792" y="2058924"/>
                </a:lnTo>
                <a:lnTo>
                  <a:pt x="271272" y="2010156"/>
                </a:lnTo>
                <a:lnTo>
                  <a:pt x="309372" y="1979676"/>
                </a:lnTo>
                <a:lnTo>
                  <a:pt x="359664" y="1959864"/>
                </a:lnTo>
                <a:lnTo>
                  <a:pt x="377952" y="1953768"/>
                </a:lnTo>
                <a:lnTo>
                  <a:pt x="397764" y="1950720"/>
                </a:lnTo>
                <a:lnTo>
                  <a:pt x="417576" y="1949196"/>
                </a:lnTo>
                <a:lnTo>
                  <a:pt x="438912" y="1947672"/>
                </a:lnTo>
                <a:close/>
              </a:path>
              <a:path w="439420" h="5215255">
                <a:moveTo>
                  <a:pt x="438912" y="586740"/>
                </a:moveTo>
                <a:lnTo>
                  <a:pt x="437388" y="562356"/>
                </a:lnTo>
                <a:lnTo>
                  <a:pt x="414528" y="562356"/>
                </a:lnTo>
                <a:lnTo>
                  <a:pt x="371856" y="568452"/>
                </a:lnTo>
                <a:lnTo>
                  <a:pt x="332232" y="580644"/>
                </a:lnTo>
                <a:lnTo>
                  <a:pt x="295656" y="597408"/>
                </a:lnTo>
                <a:lnTo>
                  <a:pt x="265176" y="620268"/>
                </a:lnTo>
                <a:lnTo>
                  <a:pt x="230124" y="659892"/>
                </a:lnTo>
                <a:lnTo>
                  <a:pt x="217932" y="688848"/>
                </a:lnTo>
                <a:lnTo>
                  <a:pt x="217932" y="690372"/>
                </a:lnTo>
                <a:lnTo>
                  <a:pt x="213360" y="707136"/>
                </a:lnTo>
                <a:lnTo>
                  <a:pt x="213360" y="1075944"/>
                </a:lnTo>
                <a:lnTo>
                  <a:pt x="211836" y="1089660"/>
                </a:lnTo>
                <a:lnTo>
                  <a:pt x="208788" y="1104900"/>
                </a:lnTo>
                <a:lnTo>
                  <a:pt x="208788" y="1103376"/>
                </a:lnTo>
                <a:lnTo>
                  <a:pt x="204216" y="1115568"/>
                </a:lnTo>
                <a:lnTo>
                  <a:pt x="179832" y="1152144"/>
                </a:lnTo>
                <a:lnTo>
                  <a:pt x="141732" y="1181100"/>
                </a:lnTo>
                <a:lnTo>
                  <a:pt x="92964" y="1202436"/>
                </a:lnTo>
                <a:lnTo>
                  <a:pt x="54864" y="1210056"/>
                </a:lnTo>
                <a:lnTo>
                  <a:pt x="33528" y="1213104"/>
                </a:lnTo>
                <a:lnTo>
                  <a:pt x="13716" y="1213104"/>
                </a:lnTo>
                <a:lnTo>
                  <a:pt x="6096" y="1213104"/>
                </a:lnTo>
                <a:lnTo>
                  <a:pt x="0" y="1219200"/>
                </a:lnTo>
                <a:lnTo>
                  <a:pt x="0" y="1232916"/>
                </a:lnTo>
                <a:lnTo>
                  <a:pt x="6096" y="1239012"/>
                </a:lnTo>
                <a:lnTo>
                  <a:pt x="13716" y="1239012"/>
                </a:lnTo>
                <a:lnTo>
                  <a:pt x="33528" y="1239012"/>
                </a:lnTo>
                <a:lnTo>
                  <a:pt x="73152" y="1245108"/>
                </a:lnTo>
                <a:lnTo>
                  <a:pt x="91440" y="1249680"/>
                </a:lnTo>
                <a:lnTo>
                  <a:pt x="109728" y="1255776"/>
                </a:lnTo>
                <a:lnTo>
                  <a:pt x="124968" y="1263396"/>
                </a:lnTo>
                <a:lnTo>
                  <a:pt x="141732" y="1271016"/>
                </a:lnTo>
                <a:lnTo>
                  <a:pt x="179832" y="1299972"/>
                </a:lnTo>
                <a:lnTo>
                  <a:pt x="204216" y="1335024"/>
                </a:lnTo>
                <a:lnTo>
                  <a:pt x="208788" y="1348740"/>
                </a:lnTo>
                <a:lnTo>
                  <a:pt x="208788" y="1347216"/>
                </a:lnTo>
                <a:lnTo>
                  <a:pt x="211836" y="1360932"/>
                </a:lnTo>
                <a:lnTo>
                  <a:pt x="213360" y="1374648"/>
                </a:lnTo>
                <a:lnTo>
                  <a:pt x="213360" y="1746504"/>
                </a:lnTo>
                <a:lnTo>
                  <a:pt x="217932" y="1761744"/>
                </a:lnTo>
                <a:lnTo>
                  <a:pt x="217932" y="1763268"/>
                </a:lnTo>
                <a:lnTo>
                  <a:pt x="224028" y="1778508"/>
                </a:lnTo>
                <a:lnTo>
                  <a:pt x="252984" y="1821180"/>
                </a:lnTo>
                <a:lnTo>
                  <a:pt x="313944" y="1863852"/>
                </a:lnTo>
                <a:lnTo>
                  <a:pt x="352044" y="1879092"/>
                </a:lnTo>
                <a:lnTo>
                  <a:pt x="393192" y="1886712"/>
                </a:lnTo>
                <a:lnTo>
                  <a:pt x="416052" y="1889760"/>
                </a:lnTo>
                <a:lnTo>
                  <a:pt x="437388" y="1889760"/>
                </a:lnTo>
                <a:lnTo>
                  <a:pt x="438912" y="1865376"/>
                </a:lnTo>
                <a:lnTo>
                  <a:pt x="416052" y="1863852"/>
                </a:lnTo>
                <a:lnTo>
                  <a:pt x="396240" y="1862328"/>
                </a:lnTo>
                <a:lnTo>
                  <a:pt x="376428" y="1859280"/>
                </a:lnTo>
                <a:lnTo>
                  <a:pt x="358140" y="1853184"/>
                </a:lnTo>
                <a:lnTo>
                  <a:pt x="339852" y="1848612"/>
                </a:lnTo>
                <a:lnTo>
                  <a:pt x="324612" y="1840992"/>
                </a:lnTo>
                <a:lnTo>
                  <a:pt x="307848" y="1833372"/>
                </a:lnTo>
                <a:lnTo>
                  <a:pt x="294132" y="1824228"/>
                </a:lnTo>
                <a:lnTo>
                  <a:pt x="269748" y="1802892"/>
                </a:lnTo>
                <a:lnTo>
                  <a:pt x="260604" y="1792224"/>
                </a:lnTo>
                <a:lnTo>
                  <a:pt x="245364" y="1767840"/>
                </a:lnTo>
                <a:lnTo>
                  <a:pt x="240792" y="1754124"/>
                </a:lnTo>
                <a:lnTo>
                  <a:pt x="242316" y="1757172"/>
                </a:lnTo>
                <a:lnTo>
                  <a:pt x="239268" y="1741932"/>
                </a:lnTo>
                <a:lnTo>
                  <a:pt x="237744" y="1728216"/>
                </a:lnTo>
                <a:lnTo>
                  <a:pt x="237744" y="1374648"/>
                </a:lnTo>
                <a:lnTo>
                  <a:pt x="236220" y="1359408"/>
                </a:lnTo>
                <a:lnTo>
                  <a:pt x="233172" y="1342644"/>
                </a:lnTo>
                <a:lnTo>
                  <a:pt x="233172" y="1341120"/>
                </a:lnTo>
                <a:lnTo>
                  <a:pt x="227076" y="1325880"/>
                </a:lnTo>
                <a:lnTo>
                  <a:pt x="198120" y="1283208"/>
                </a:lnTo>
                <a:lnTo>
                  <a:pt x="155448" y="1249680"/>
                </a:lnTo>
                <a:lnTo>
                  <a:pt x="118872" y="1232916"/>
                </a:lnTo>
                <a:lnTo>
                  <a:pt x="101180" y="1226108"/>
                </a:lnTo>
                <a:lnTo>
                  <a:pt x="117348" y="1220724"/>
                </a:lnTo>
                <a:lnTo>
                  <a:pt x="153924" y="1203960"/>
                </a:lnTo>
                <a:lnTo>
                  <a:pt x="198120" y="1170432"/>
                </a:lnTo>
                <a:lnTo>
                  <a:pt x="227076" y="1127760"/>
                </a:lnTo>
                <a:lnTo>
                  <a:pt x="233172" y="1112520"/>
                </a:lnTo>
                <a:lnTo>
                  <a:pt x="233172" y="1110996"/>
                </a:lnTo>
                <a:lnTo>
                  <a:pt x="236220" y="1095756"/>
                </a:lnTo>
                <a:lnTo>
                  <a:pt x="237744" y="1078992"/>
                </a:lnTo>
                <a:lnTo>
                  <a:pt x="237744" y="723900"/>
                </a:lnTo>
                <a:lnTo>
                  <a:pt x="239268" y="708660"/>
                </a:lnTo>
                <a:lnTo>
                  <a:pt x="240792" y="702564"/>
                </a:lnTo>
                <a:lnTo>
                  <a:pt x="242316" y="696468"/>
                </a:lnTo>
                <a:lnTo>
                  <a:pt x="240792" y="697992"/>
                </a:lnTo>
                <a:lnTo>
                  <a:pt x="262128" y="659892"/>
                </a:lnTo>
                <a:lnTo>
                  <a:pt x="295656" y="627888"/>
                </a:lnTo>
                <a:lnTo>
                  <a:pt x="341376" y="605028"/>
                </a:lnTo>
                <a:lnTo>
                  <a:pt x="377952" y="594360"/>
                </a:lnTo>
                <a:lnTo>
                  <a:pt x="417576" y="588264"/>
                </a:lnTo>
                <a:lnTo>
                  <a:pt x="438912" y="586740"/>
                </a:lnTo>
                <a:close/>
              </a:path>
              <a:path w="439420" h="5215255">
                <a:moveTo>
                  <a:pt x="438912" y="24384"/>
                </a:moveTo>
                <a:lnTo>
                  <a:pt x="437388" y="0"/>
                </a:lnTo>
                <a:lnTo>
                  <a:pt x="414528" y="0"/>
                </a:lnTo>
                <a:lnTo>
                  <a:pt x="371856" y="6096"/>
                </a:lnTo>
                <a:lnTo>
                  <a:pt x="332232" y="15240"/>
                </a:lnTo>
                <a:lnTo>
                  <a:pt x="280416" y="38100"/>
                </a:lnTo>
                <a:lnTo>
                  <a:pt x="240792" y="70104"/>
                </a:lnTo>
                <a:lnTo>
                  <a:pt x="224028" y="94488"/>
                </a:lnTo>
                <a:lnTo>
                  <a:pt x="224028" y="96012"/>
                </a:lnTo>
                <a:lnTo>
                  <a:pt x="222504" y="96012"/>
                </a:lnTo>
                <a:lnTo>
                  <a:pt x="217932" y="108204"/>
                </a:lnTo>
                <a:lnTo>
                  <a:pt x="217932" y="109728"/>
                </a:lnTo>
                <a:lnTo>
                  <a:pt x="214884" y="121920"/>
                </a:lnTo>
                <a:lnTo>
                  <a:pt x="213360" y="123444"/>
                </a:lnTo>
                <a:lnTo>
                  <a:pt x="213360" y="137160"/>
                </a:lnTo>
                <a:lnTo>
                  <a:pt x="211836" y="150876"/>
                </a:lnTo>
                <a:lnTo>
                  <a:pt x="211836" y="147828"/>
                </a:lnTo>
                <a:lnTo>
                  <a:pt x="208788" y="160020"/>
                </a:lnTo>
                <a:lnTo>
                  <a:pt x="208788" y="158496"/>
                </a:lnTo>
                <a:lnTo>
                  <a:pt x="204216" y="170688"/>
                </a:lnTo>
                <a:lnTo>
                  <a:pt x="204216" y="169164"/>
                </a:lnTo>
                <a:lnTo>
                  <a:pt x="198120" y="179832"/>
                </a:lnTo>
                <a:lnTo>
                  <a:pt x="169164" y="208788"/>
                </a:lnTo>
                <a:lnTo>
                  <a:pt x="126492" y="231648"/>
                </a:lnTo>
                <a:lnTo>
                  <a:pt x="74676" y="246888"/>
                </a:lnTo>
                <a:lnTo>
                  <a:pt x="35052" y="251345"/>
                </a:lnTo>
                <a:lnTo>
                  <a:pt x="13716" y="251460"/>
                </a:lnTo>
                <a:lnTo>
                  <a:pt x="12192" y="251460"/>
                </a:lnTo>
                <a:lnTo>
                  <a:pt x="6096" y="252984"/>
                </a:lnTo>
                <a:lnTo>
                  <a:pt x="0" y="257556"/>
                </a:lnTo>
                <a:lnTo>
                  <a:pt x="0" y="271272"/>
                </a:lnTo>
                <a:lnTo>
                  <a:pt x="6096" y="277368"/>
                </a:lnTo>
                <a:lnTo>
                  <a:pt x="33528" y="277368"/>
                </a:lnTo>
                <a:lnTo>
                  <a:pt x="73152" y="283464"/>
                </a:lnTo>
                <a:lnTo>
                  <a:pt x="91440" y="286512"/>
                </a:lnTo>
                <a:lnTo>
                  <a:pt x="109728" y="292608"/>
                </a:lnTo>
                <a:lnTo>
                  <a:pt x="126492" y="297180"/>
                </a:lnTo>
                <a:lnTo>
                  <a:pt x="169164" y="320040"/>
                </a:lnTo>
                <a:lnTo>
                  <a:pt x="198120" y="348996"/>
                </a:lnTo>
                <a:lnTo>
                  <a:pt x="204216" y="359664"/>
                </a:lnTo>
                <a:lnTo>
                  <a:pt x="204216" y="358140"/>
                </a:lnTo>
                <a:lnTo>
                  <a:pt x="208788" y="370332"/>
                </a:lnTo>
                <a:lnTo>
                  <a:pt x="208788" y="368808"/>
                </a:lnTo>
                <a:lnTo>
                  <a:pt x="211836" y="381000"/>
                </a:lnTo>
                <a:lnTo>
                  <a:pt x="211836" y="379476"/>
                </a:lnTo>
                <a:lnTo>
                  <a:pt x="213360" y="391668"/>
                </a:lnTo>
                <a:lnTo>
                  <a:pt x="213360" y="406908"/>
                </a:lnTo>
                <a:lnTo>
                  <a:pt x="214884" y="406908"/>
                </a:lnTo>
                <a:lnTo>
                  <a:pt x="217932" y="419100"/>
                </a:lnTo>
                <a:lnTo>
                  <a:pt x="217932" y="422148"/>
                </a:lnTo>
                <a:lnTo>
                  <a:pt x="222504" y="432816"/>
                </a:lnTo>
                <a:lnTo>
                  <a:pt x="224028" y="434340"/>
                </a:lnTo>
                <a:lnTo>
                  <a:pt x="224028" y="435864"/>
                </a:lnTo>
                <a:lnTo>
                  <a:pt x="231648" y="448056"/>
                </a:lnTo>
                <a:lnTo>
                  <a:pt x="240792" y="458495"/>
                </a:lnTo>
                <a:lnTo>
                  <a:pt x="242316" y="460248"/>
                </a:lnTo>
                <a:lnTo>
                  <a:pt x="245364" y="463296"/>
                </a:lnTo>
                <a:lnTo>
                  <a:pt x="297180" y="499872"/>
                </a:lnTo>
                <a:lnTo>
                  <a:pt x="352044" y="519684"/>
                </a:lnTo>
                <a:lnTo>
                  <a:pt x="393192" y="527304"/>
                </a:lnTo>
                <a:lnTo>
                  <a:pt x="416052" y="528828"/>
                </a:lnTo>
                <a:lnTo>
                  <a:pt x="437388" y="530352"/>
                </a:lnTo>
                <a:lnTo>
                  <a:pt x="438912" y="504444"/>
                </a:lnTo>
                <a:lnTo>
                  <a:pt x="416052" y="504444"/>
                </a:lnTo>
                <a:lnTo>
                  <a:pt x="376428" y="498348"/>
                </a:lnTo>
                <a:lnTo>
                  <a:pt x="323088" y="483108"/>
                </a:lnTo>
                <a:lnTo>
                  <a:pt x="280416" y="460248"/>
                </a:lnTo>
                <a:lnTo>
                  <a:pt x="251460" y="432816"/>
                </a:lnTo>
                <a:lnTo>
                  <a:pt x="245364" y="422148"/>
                </a:lnTo>
                <a:lnTo>
                  <a:pt x="246888" y="423672"/>
                </a:lnTo>
                <a:lnTo>
                  <a:pt x="240792" y="411480"/>
                </a:lnTo>
                <a:lnTo>
                  <a:pt x="242316" y="413004"/>
                </a:lnTo>
                <a:lnTo>
                  <a:pt x="239268" y="400812"/>
                </a:lnTo>
                <a:lnTo>
                  <a:pt x="239268" y="402336"/>
                </a:lnTo>
                <a:lnTo>
                  <a:pt x="237744" y="390144"/>
                </a:lnTo>
                <a:lnTo>
                  <a:pt x="236220" y="376428"/>
                </a:lnTo>
                <a:lnTo>
                  <a:pt x="236220" y="374904"/>
                </a:lnTo>
                <a:lnTo>
                  <a:pt x="233172" y="362712"/>
                </a:lnTo>
                <a:lnTo>
                  <a:pt x="233172" y="361188"/>
                </a:lnTo>
                <a:lnTo>
                  <a:pt x="227076" y="348996"/>
                </a:lnTo>
                <a:lnTo>
                  <a:pt x="227076" y="347472"/>
                </a:lnTo>
                <a:lnTo>
                  <a:pt x="198120" y="310896"/>
                </a:lnTo>
                <a:lnTo>
                  <a:pt x="153924" y="281940"/>
                </a:lnTo>
                <a:lnTo>
                  <a:pt x="106895" y="264528"/>
                </a:lnTo>
                <a:lnTo>
                  <a:pt x="117348" y="262128"/>
                </a:lnTo>
                <a:lnTo>
                  <a:pt x="169164" y="239268"/>
                </a:lnTo>
                <a:lnTo>
                  <a:pt x="208788" y="207264"/>
                </a:lnTo>
                <a:lnTo>
                  <a:pt x="227076" y="182880"/>
                </a:lnTo>
                <a:lnTo>
                  <a:pt x="227076" y="181356"/>
                </a:lnTo>
                <a:lnTo>
                  <a:pt x="233172" y="169164"/>
                </a:lnTo>
                <a:lnTo>
                  <a:pt x="233172" y="167640"/>
                </a:lnTo>
                <a:lnTo>
                  <a:pt x="236220" y="153924"/>
                </a:lnTo>
                <a:lnTo>
                  <a:pt x="236220" y="152400"/>
                </a:lnTo>
                <a:lnTo>
                  <a:pt x="237744" y="140208"/>
                </a:lnTo>
                <a:lnTo>
                  <a:pt x="239268" y="126492"/>
                </a:lnTo>
                <a:lnTo>
                  <a:pt x="239268" y="128016"/>
                </a:lnTo>
                <a:lnTo>
                  <a:pt x="240792" y="121920"/>
                </a:lnTo>
                <a:lnTo>
                  <a:pt x="242316" y="115824"/>
                </a:lnTo>
                <a:lnTo>
                  <a:pt x="240792" y="117348"/>
                </a:lnTo>
                <a:lnTo>
                  <a:pt x="245364" y="109347"/>
                </a:lnTo>
                <a:lnTo>
                  <a:pt x="246888" y="106680"/>
                </a:lnTo>
                <a:lnTo>
                  <a:pt x="245364" y="108204"/>
                </a:lnTo>
                <a:lnTo>
                  <a:pt x="269748" y="77724"/>
                </a:lnTo>
                <a:lnTo>
                  <a:pt x="309372" y="51816"/>
                </a:lnTo>
                <a:lnTo>
                  <a:pt x="358140" y="35052"/>
                </a:lnTo>
                <a:lnTo>
                  <a:pt x="396240" y="27432"/>
                </a:lnTo>
                <a:lnTo>
                  <a:pt x="438912" y="24384"/>
                </a:lnTo>
                <a:close/>
              </a:path>
            </a:pathLst>
          </a:custGeom>
          <a:solidFill>
            <a:srgbClr val="3D6595"/>
          </a:solidFill>
        </p:spPr>
        <p:txBody>
          <a:bodyPr wrap="square" lIns="0" tIns="0" rIns="0" bIns="0" rtlCol="0"/>
          <a:lstStyle/>
          <a:p>
            <a:endParaRPr>
              <a:latin typeface="Book Antiqua" panose="02040602050305030304" pitchFamily="18" charset="0"/>
            </a:endParaRPr>
          </a:p>
        </p:txBody>
      </p:sp>
      <p:grpSp>
        <p:nvGrpSpPr>
          <p:cNvPr id="5" name="object 5"/>
          <p:cNvGrpSpPr/>
          <p:nvPr/>
        </p:nvGrpSpPr>
        <p:grpSpPr>
          <a:xfrm>
            <a:off x="3625596" y="1773936"/>
            <a:ext cx="5805170" cy="5215255"/>
            <a:chOff x="3625596" y="1773936"/>
            <a:chExt cx="5805170" cy="5215255"/>
          </a:xfrm>
        </p:grpSpPr>
        <p:sp>
          <p:nvSpPr>
            <p:cNvPr id="6" name="object 6"/>
            <p:cNvSpPr/>
            <p:nvPr/>
          </p:nvSpPr>
          <p:spPr>
            <a:xfrm>
              <a:off x="3639311" y="1786128"/>
              <a:ext cx="5779135" cy="504825"/>
            </a:xfrm>
            <a:custGeom>
              <a:avLst/>
              <a:gdLst/>
              <a:ahLst/>
              <a:cxnLst/>
              <a:rect l="l" t="t" r="r" b="b"/>
              <a:pathLst>
                <a:path w="5779134" h="504825">
                  <a:moveTo>
                    <a:pt x="5779007" y="504443"/>
                  </a:moveTo>
                  <a:lnTo>
                    <a:pt x="5779007" y="0"/>
                  </a:lnTo>
                  <a:lnTo>
                    <a:pt x="0" y="0"/>
                  </a:lnTo>
                  <a:lnTo>
                    <a:pt x="0" y="504443"/>
                  </a:lnTo>
                  <a:lnTo>
                    <a:pt x="5779007" y="504443"/>
                  </a:lnTo>
                  <a:close/>
                </a:path>
              </a:pathLst>
            </a:custGeom>
            <a:solidFill>
              <a:srgbClr val="91D04F"/>
            </a:solidFill>
          </p:spPr>
          <p:txBody>
            <a:bodyPr wrap="square" lIns="0" tIns="0" rIns="0" bIns="0" rtlCol="0"/>
            <a:lstStyle/>
            <a:p>
              <a:endParaRPr>
                <a:latin typeface="Book Antiqua" panose="02040602050305030304" pitchFamily="18" charset="0"/>
              </a:endParaRPr>
            </a:p>
          </p:txBody>
        </p:sp>
        <p:sp>
          <p:nvSpPr>
            <p:cNvPr id="7" name="object 7"/>
            <p:cNvSpPr/>
            <p:nvPr/>
          </p:nvSpPr>
          <p:spPr>
            <a:xfrm>
              <a:off x="3625596" y="1773936"/>
              <a:ext cx="5805170" cy="530860"/>
            </a:xfrm>
            <a:custGeom>
              <a:avLst/>
              <a:gdLst/>
              <a:ahLst/>
              <a:cxnLst/>
              <a:rect l="l" t="t" r="r" b="b"/>
              <a:pathLst>
                <a:path w="5805170" h="530860">
                  <a:moveTo>
                    <a:pt x="5804916" y="524256"/>
                  </a:moveTo>
                  <a:lnTo>
                    <a:pt x="5804916" y="4572"/>
                  </a:lnTo>
                  <a:lnTo>
                    <a:pt x="5800344" y="0"/>
                  </a:lnTo>
                  <a:lnTo>
                    <a:pt x="6096" y="0"/>
                  </a:lnTo>
                  <a:lnTo>
                    <a:pt x="0" y="4572"/>
                  </a:lnTo>
                  <a:lnTo>
                    <a:pt x="0" y="524256"/>
                  </a:lnTo>
                  <a:lnTo>
                    <a:pt x="6096" y="530352"/>
                  </a:lnTo>
                  <a:lnTo>
                    <a:pt x="13716" y="530352"/>
                  </a:lnTo>
                  <a:lnTo>
                    <a:pt x="13716" y="24384"/>
                  </a:lnTo>
                  <a:lnTo>
                    <a:pt x="25908" y="12192"/>
                  </a:lnTo>
                  <a:lnTo>
                    <a:pt x="25908" y="24384"/>
                  </a:lnTo>
                  <a:lnTo>
                    <a:pt x="5780532" y="24384"/>
                  </a:lnTo>
                  <a:lnTo>
                    <a:pt x="5780532" y="12192"/>
                  </a:lnTo>
                  <a:lnTo>
                    <a:pt x="5792724" y="24384"/>
                  </a:lnTo>
                  <a:lnTo>
                    <a:pt x="5792724" y="530352"/>
                  </a:lnTo>
                  <a:lnTo>
                    <a:pt x="5800344" y="530352"/>
                  </a:lnTo>
                  <a:lnTo>
                    <a:pt x="5804916" y="524256"/>
                  </a:lnTo>
                  <a:close/>
                </a:path>
                <a:path w="5805170" h="530860">
                  <a:moveTo>
                    <a:pt x="25908" y="24384"/>
                  </a:moveTo>
                  <a:lnTo>
                    <a:pt x="25908" y="12192"/>
                  </a:lnTo>
                  <a:lnTo>
                    <a:pt x="13716" y="24384"/>
                  </a:lnTo>
                  <a:lnTo>
                    <a:pt x="25908" y="24384"/>
                  </a:lnTo>
                  <a:close/>
                </a:path>
                <a:path w="5805170" h="530860">
                  <a:moveTo>
                    <a:pt x="25908" y="504444"/>
                  </a:moveTo>
                  <a:lnTo>
                    <a:pt x="25908" y="24384"/>
                  </a:lnTo>
                  <a:lnTo>
                    <a:pt x="13716" y="24384"/>
                  </a:lnTo>
                  <a:lnTo>
                    <a:pt x="13716" y="504444"/>
                  </a:lnTo>
                  <a:lnTo>
                    <a:pt x="25908" y="504444"/>
                  </a:lnTo>
                  <a:close/>
                </a:path>
                <a:path w="5805170" h="530860">
                  <a:moveTo>
                    <a:pt x="5792724" y="504444"/>
                  </a:moveTo>
                  <a:lnTo>
                    <a:pt x="13716" y="504444"/>
                  </a:lnTo>
                  <a:lnTo>
                    <a:pt x="25908" y="516636"/>
                  </a:lnTo>
                  <a:lnTo>
                    <a:pt x="25908" y="530352"/>
                  </a:lnTo>
                  <a:lnTo>
                    <a:pt x="5780532" y="530352"/>
                  </a:lnTo>
                  <a:lnTo>
                    <a:pt x="5780532" y="516636"/>
                  </a:lnTo>
                  <a:lnTo>
                    <a:pt x="5792724" y="504444"/>
                  </a:lnTo>
                  <a:close/>
                </a:path>
                <a:path w="5805170" h="530860">
                  <a:moveTo>
                    <a:pt x="25908" y="530352"/>
                  </a:moveTo>
                  <a:lnTo>
                    <a:pt x="25908" y="516636"/>
                  </a:lnTo>
                  <a:lnTo>
                    <a:pt x="13716" y="504444"/>
                  </a:lnTo>
                  <a:lnTo>
                    <a:pt x="13716" y="530352"/>
                  </a:lnTo>
                  <a:lnTo>
                    <a:pt x="25908" y="530352"/>
                  </a:lnTo>
                  <a:close/>
                </a:path>
                <a:path w="5805170" h="530860">
                  <a:moveTo>
                    <a:pt x="5792724" y="24384"/>
                  </a:moveTo>
                  <a:lnTo>
                    <a:pt x="5780532" y="12192"/>
                  </a:lnTo>
                  <a:lnTo>
                    <a:pt x="5780532" y="24384"/>
                  </a:lnTo>
                  <a:lnTo>
                    <a:pt x="5792724" y="24384"/>
                  </a:lnTo>
                  <a:close/>
                </a:path>
                <a:path w="5805170" h="530860">
                  <a:moveTo>
                    <a:pt x="5792724" y="504444"/>
                  </a:moveTo>
                  <a:lnTo>
                    <a:pt x="5792724" y="24384"/>
                  </a:lnTo>
                  <a:lnTo>
                    <a:pt x="5780532" y="24384"/>
                  </a:lnTo>
                  <a:lnTo>
                    <a:pt x="5780532" y="504444"/>
                  </a:lnTo>
                  <a:lnTo>
                    <a:pt x="5792724" y="504444"/>
                  </a:lnTo>
                  <a:close/>
                </a:path>
                <a:path w="5805170" h="530860">
                  <a:moveTo>
                    <a:pt x="5792724" y="530352"/>
                  </a:moveTo>
                  <a:lnTo>
                    <a:pt x="5792724" y="504444"/>
                  </a:lnTo>
                  <a:lnTo>
                    <a:pt x="5780532" y="516636"/>
                  </a:lnTo>
                  <a:lnTo>
                    <a:pt x="5780532" y="530352"/>
                  </a:lnTo>
                  <a:lnTo>
                    <a:pt x="5792724" y="530352"/>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8" name="object 8"/>
            <p:cNvSpPr/>
            <p:nvPr/>
          </p:nvSpPr>
          <p:spPr>
            <a:xfrm>
              <a:off x="3639311" y="2348483"/>
              <a:ext cx="5779135" cy="1303020"/>
            </a:xfrm>
            <a:custGeom>
              <a:avLst/>
              <a:gdLst/>
              <a:ahLst/>
              <a:cxnLst/>
              <a:rect l="l" t="t" r="r" b="b"/>
              <a:pathLst>
                <a:path w="5779134" h="1303020">
                  <a:moveTo>
                    <a:pt x="5779007" y="1303019"/>
                  </a:moveTo>
                  <a:lnTo>
                    <a:pt x="5779007" y="0"/>
                  </a:lnTo>
                  <a:lnTo>
                    <a:pt x="0" y="0"/>
                  </a:lnTo>
                  <a:lnTo>
                    <a:pt x="0" y="1303019"/>
                  </a:lnTo>
                  <a:lnTo>
                    <a:pt x="5779007" y="1303019"/>
                  </a:lnTo>
                  <a:close/>
                </a:path>
              </a:pathLst>
            </a:custGeom>
            <a:solidFill>
              <a:srgbClr val="00AFF0"/>
            </a:solidFill>
          </p:spPr>
          <p:txBody>
            <a:bodyPr wrap="square" lIns="0" tIns="0" rIns="0" bIns="0" rtlCol="0"/>
            <a:lstStyle/>
            <a:p>
              <a:endParaRPr>
                <a:latin typeface="Book Antiqua" panose="02040602050305030304" pitchFamily="18" charset="0"/>
              </a:endParaRPr>
            </a:p>
          </p:txBody>
        </p:sp>
        <p:sp>
          <p:nvSpPr>
            <p:cNvPr id="9" name="object 9"/>
            <p:cNvSpPr/>
            <p:nvPr/>
          </p:nvSpPr>
          <p:spPr>
            <a:xfrm>
              <a:off x="3625596" y="2336292"/>
              <a:ext cx="5805170" cy="1327785"/>
            </a:xfrm>
            <a:custGeom>
              <a:avLst/>
              <a:gdLst/>
              <a:ahLst/>
              <a:cxnLst/>
              <a:rect l="l" t="t" r="r" b="b"/>
              <a:pathLst>
                <a:path w="5805170" h="1327785">
                  <a:moveTo>
                    <a:pt x="5804916" y="1322832"/>
                  </a:moveTo>
                  <a:lnTo>
                    <a:pt x="5804916" y="6096"/>
                  </a:lnTo>
                  <a:lnTo>
                    <a:pt x="5800344" y="0"/>
                  </a:lnTo>
                  <a:lnTo>
                    <a:pt x="6096" y="0"/>
                  </a:lnTo>
                  <a:lnTo>
                    <a:pt x="0" y="6096"/>
                  </a:lnTo>
                  <a:lnTo>
                    <a:pt x="0" y="1322832"/>
                  </a:lnTo>
                  <a:lnTo>
                    <a:pt x="6096" y="1327404"/>
                  </a:lnTo>
                  <a:lnTo>
                    <a:pt x="13716" y="1327404"/>
                  </a:lnTo>
                  <a:lnTo>
                    <a:pt x="13716" y="24384"/>
                  </a:lnTo>
                  <a:lnTo>
                    <a:pt x="25908" y="12192"/>
                  </a:lnTo>
                  <a:lnTo>
                    <a:pt x="25908" y="24384"/>
                  </a:lnTo>
                  <a:lnTo>
                    <a:pt x="5780532" y="24384"/>
                  </a:lnTo>
                  <a:lnTo>
                    <a:pt x="5780532" y="12192"/>
                  </a:lnTo>
                  <a:lnTo>
                    <a:pt x="5792724" y="24384"/>
                  </a:lnTo>
                  <a:lnTo>
                    <a:pt x="5792724" y="1327404"/>
                  </a:lnTo>
                  <a:lnTo>
                    <a:pt x="5800344" y="1327404"/>
                  </a:lnTo>
                  <a:lnTo>
                    <a:pt x="5804916" y="1322832"/>
                  </a:lnTo>
                  <a:close/>
                </a:path>
                <a:path w="5805170" h="1327785">
                  <a:moveTo>
                    <a:pt x="25908" y="24384"/>
                  </a:moveTo>
                  <a:lnTo>
                    <a:pt x="25908" y="12192"/>
                  </a:lnTo>
                  <a:lnTo>
                    <a:pt x="13716" y="24384"/>
                  </a:lnTo>
                  <a:lnTo>
                    <a:pt x="25908" y="24384"/>
                  </a:lnTo>
                  <a:close/>
                </a:path>
                <a:path w="5805170" h="1327785">
                  <a:moveTo>
                    <a:pt x="25908" y="1303020"/>
                  </a:moveTo>
                  <a:lnTo>
                    <a:pt x="25908" y="24384"/>
                  </a:lnTo>
                  <a:lnTo>
                    <a:pt x="13716" y="24384"/>
                  </a:lnTo>
                  <a:lnTo>
                    <a:pt x="13716" y="1303020"/>
                  </a:lnTo>
                  <a:lnTo>
                    <a:pt x="25908" y="1303020"/>
                  </a:lnTo>
                  <a:close/>
                </a:path>
                <a:path w="5805170" h="1327785">
                  <a:moveTo>
                    <a:pt x="5792724" y="1303020"/>
                  </a:moveTo>
                  <a:lnTo>
                    <a:pt x="13716" y="1303020"/>
                  </a:lnTo>
                  <a:lnTo>
                    <a:pt x="25908" y="1315212"/>
                  </a:lnTo>
                  <a:lnTo>
                    <a:pt x="25908" y="1327404"/>
                  </a:lnTo>
                  <a:lnTo>
                    <a:pt x="5780532" y="1327404"/>
                  </a:lnTo>
                  <a:lnTo>
                    <a:pt x="5780532" y="1315212"/>
                  </a:lnTo>
                  <a:lnTo>
                    <a:pt x="5792724" y="1303020"/>
                  </a:lnTo>
                  <a:close/>
                </a:path>
                <a:path w="5805170" h="1327785">
                  <a:moveTo>
                    <a:pt x="25908" y="1327404"/>
                  </a:moveTo>
                  <a:lnTo>
                    <a:pt x="25908" y="1315212"/>
                  </a:lnTo>
                  <a:lnTo>
                    <a:pt x="13716" y="1303020"/>
                  </a:lnTo>
                  <a:lnTo>
                    <a:pt x="13716" y="1327404"/>
                  </a:lnTo>
                  <a:lnTo>
                    <a:pt x="25908" y="1327404"/>
                  </a:lnTo>
                  <a:close/>
                </a:path>
                <a:path w="5805170" h="1327785">
                  <a:moveTo>
                    <a:pt x="5792724" y="24384"/>
                  </a:moveTo>
                  <a:lnTo>
                    <a:pt x="5780532" y="12192"/>
                  </a:lnTo>
                  <a:lnTo>
                    <a:pt x="5780532" y="24384"/>
                  </a:lnTo>
                  <a:lnTo>
                    <a:pt x="5792724" y="24384"/>
                  </a:lnTo>
                  <a:close/>
                </a:path>
                <a:path w="5805170" h="1327785">
                  <a:moveTo>
                    <a:pt x="5792724" y="1303020"/>
                  </a:moveTo>
                  <a:lnTo>
                    <a:pt x="5792724" y="24384"/>
                  </a:lnTo>
                  <a:lnTo>
                    <a:pt x="5780532" y="24384"/>
                  </a:lnTo>
                  <a:lnTo>
                    <a:pt x="5780532" y="1303020"/>
                  </a:lnTo>
                  <a:lnTo>
                    <a:pt x="5792724" y="1303020"/>
                  </a:lnTo>
                  <a:close/>
                </a:path>
                <a:path w="5805170" h="1327785">
                  <a:moveTo>
                    <a:pt x="5792724" y="1327404"/>
                  </a:moveTo>
                  <a:lnTo>
                    <a:pt x="5792724" y="1303020"/>
                  </a:lnTo>
                  <a:lnTo>
                    <a:pt x="5780532" y="1315212"/>
                  </a:lnTo>
                  <a:lnTo>
                    <a:pt x="5780532" y="1327404"/>
                  </a:lnTo>
                  <a:lnTo>
                    <a:pt x="5792724" y="1327404"/>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0" name="object 10"/>
            <p:cNvSpPr/>
            <p:nvPr/>
          </p:nvSpPr>
          <p:spPr>
            <a:xfrm>
              <a:off x="3639311" y="3709416"/>
              <a:ext cx="5779135" cy="693420"/>
            </a:xfrm>
            <a:custGeom>
              <a:avLst/>
              <a:gdLst/>
              <a:ahLst/>
              <a:cxnLst/>
              <a:rect l="l" t="t" r="r" b="b"/>
              <a:pathLst>
                <a:path w="5779134" h="693420">
                  <a:moveTo>
                    <a:pt x="5779007" y="693419"/>
                  </a:moveTo>
                  <a:lnTo>
                    <a:pt x="5779007" y="0"/>
                  </a:lnTo>
                  <a:lnTo>
                    <a:pt x="0" y="0"/>
                  </a:lnTo>
                  <a:lnTo>
                    <a:pt x="0" y="693419"/>
                  </a:lnTo>
                  <a:lnTo>
                    <a:pt x="5779007" y="693419"/>
                  </a:lnTo>
                  <a:close/>
                </a:path>
              </a:pathLst>
            </a:custGeom>
            <a:solidFill>
              <a:srgbClr val="FFC000"/>
            </a:solidFill>
          </p:spPr>
          <p:txBody>
            <a:bodyPr wrap="square" lIns="0" tIns="0" rIns="0" bIns="0" rtlCol="0"/>
            <a:lstStyle/>
            <a:p>
              <a:endParaRPr>
                <a:latin typeface="Book Antiqua" panose="02040602050305030304" pitchFamily="18" charset="0"/>
              </a:endParaRPr>
            </a:p>
          </p:txBody>
        </p:sp>
        <p:sp>
          <p:nvSpPr>
            <p:cNvPr id="11" name="object 11"/>
            <p:cNvSpPr/>
            <p:nvPr/>
          </p:nvSpPr>
          <p:spPr>
            <a:xfrm>
              <a:off x="3625596" y="3697224"/>
              <a:ext cx="5805170" cy="718185"/>
            </a:xfrm>
            <a:custGeom>
              <a:avLst/>
              <a:gdLst/>
              <a:ahLst/>
              <a:cxnLst/>
              <a:rect l="l" t="t" r="r" b="b"/>
              <a:pathLst>
                <a:path w="5805170" h="718185">
                  <a:moveTo>
                    <a:pt x="5804916" y="711708"/>
                  </a:moveTo>
                  <a:lnTo>
                    <a:pt x="5804916" y="4572"/>
                  </a:lnTo>
                  <a:lnTo>
                    <a:pt x="5800344" y="0"/>
                  </a:lnTo>
                  <a:lnTo>
                    <a:pt x="6096" y="0"/>
                  </a:lnTo>
                  <a:lnTo>
                    <a:pt x="0" y="4572"/>
                  </a:lnTo>
                  <a:lnTo>
                    <a:pt x="0" y="711708"/>
                  </a:lnTo>
                  <a:lnTo>
                    <a:pt x="6096" y="717804"/>
                  </a:lnTo>
                  <a:lnTo>
                    <a:pt x="13716" y="717804"/>
                  </a:lnTo>
                  <a:lnTo>
                    <a:pt x="13716" y="24384"/>
                  </a:lnTo>
                  <a:lnTo>
                    <a:pt x="25908" y="12192"/>
                  </a:lnTo>
                  <a:lnTo>
                    <a:pt x="25908" y="24384"/>
                  </a:lnTo>
                  <a:lnTo>
                    <a:pt x="5780532" y="24384"/>
                  </a:lnTo>
                  <a:lnTo>
                    <a:pt x="5780532" y="12192"/>
                  </a:lnTo>
                  <a:lnTo>
                    <a:pt x="5792724" y="24384"/>
                  </a:lnTo>
                  <a:lnTo>
                    <a:pt x="5792724" y="717804"/>
                  </a:lnTo>
                  <a:lnTo>
                    <a:pt x="5800344" y="717804"/>
                  </a:lnTo>
                  <a:lnTo>
                    <a:pt x="5804916" y="711708"/>
                  </a:lnTo>
                  <a:close/>
                </a:path>
                <a:path w="5805170" h="718185">
                  <a:moveTo>
                    <a:pt x="25908" y="24384"/>
                  </a:moveTo>
                  <a:lnTo>
                    <a:pt x="25908" y="12192"/>
                  </a:lnTo>
                  <a:lnTo>
                    <a:pt x="13716" y="24384"/>
                  </a:lnTo>
                  <a:lnTo>
                    <a:pt x="25908" y="24384"/>
                  </a:lnTo>
                  <a:close/>
                </a:path>
                <a:path w="5805170" h="718185">
                  <a:moveTo>
                    <a:pt x="25908" y="691896"/>
                  </a:moveTo>
                  <a:lnTo>
                    <a:pt x="25908" y="24384"/>
                  </a:lnTo>
                  <a:lnTo>
                    <a:pt x="13716" y="24384"/>
                  </a:lnTo>
                  <a:lnTo>
                    <a:pt x="13716" y="691896"/>
                  </a:lnTo>
                  <a:lnTo>
                    <a:pt x="25908" y="691896"/>
                  </a:lnTo>
                  <a:close/>
                </a:path>
                <a:path w="5805170" h="718185">
                  <a:moveTo>
                    <a:pt x="5792724" y="691896"/>
                  </a:moveTo>
                  <a:lnTo>
                    <a:pt x="13716" y="691896"/>
                  </a:lnTo>
                  <a:lnTo>
                    <a:pt x="25908" y="705612"/>
                  </a:lnTo>
                  <a:lnTo>
                    <a:pt x="25908" y="717804"/>
                  </a:lnTo>
                  <a:lnTo>
                    <a:pt x="5780532" y="717804"/>
                  </a:lnTo>
                  <a:lnTo>
                    <a:pt x="5780532" y="705612"/>
                  </a:lnTo>
                  <a:lnTo>
                    <a:pt x="5792724" y="691896"/>
                  </a:lnTo>
                  <a:close/>
                </a:path>
                <a:path w="5805170" h="718185">
                  <a:moveTo>
                    <a:pt x="25908" y="717804"/>
                  </a:moveTo>
                  <a:lnTo>
                    <a:pt x="25908" y="705612"/>
                  </a:lnTo>
                  <a:lnTo>
                    <a:pt x="13716" y="691896"/>
                  </a:lnTo>
                  <a:lnTo>
                    <a:pt x="13716" y="717804"/>
                  </a:lnTo>
                  <a:lnTo>
                    <a:pt x="25908" y="717804"/>
                  </a:lnTo>
                  <a:close/>
                </a:path>
                <a:path w="5805170" h="718185">
                  <a:moveTo>
                    <a:pt x="5792724" y="24384"/>
                  </a:moveTo>
                  <a:lnTo>
                    <a:pt x="5780532" y="12192"/>
                  </a:lnTo>
                  <a:lnTo>
                    <a:pt x="5780532" y="24384"/>
                  </a:lnTo>
                  <a:lnTo>
                    <a:pt x="5792724" y="24384"/>
                  </a:lnTo>
                  <a:close/>
                </a:path>
                <a:path w="5805170" h="718185">
                  <a:moveTo>
                    <a:pt x="5792724" y="691896"/>
                  </a:moveTo>
                  <a:lnTo>
                    <a:pt x="5792724" y="24384"/>
                  </a:lnTo>
                  <a:lnTo>
                    <a:pt x="5780532" y="24384"/>
                  </a:lnTo>
                  <a:lnTo>
                    <a:pt x="5780532" y="691896"/>
                  </a:lnTo>
                  <a:lnTo>
                    <a:pt x="5792724" y="691896"/>
                  </a:lnTo>
                  <a:close/>
                </a:path>
                <a:path w="5805170" h="718185">
                  <a:moveTo>
                    <a:pt x="5792724" y="717804"/>
                  </a:moveTo>
                  <a:lnTo>
                    <a:pt x="5792724" y="691896"/>
                  </a:lnTo>
                  <a:lnTo>
                    <a:pt x="5780532" y="705612"/>
                  </a:lnTo>
                  <a:lnTo>
                    <a:pt x="5780532" y="717804"/>
                  </a:lnTo>
                  <a:lnTo>
                    <a:pt x="5792724" y="717804"/>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2" name="object 12"/>
            <p:cNvSpPr/>
            <p:nvPr/>
          </p:nvSpPr>
          <p:spPr>
            <a:xfrm>
              <a:off x="3639311" y="4459223"/>
              <a:ext cx="5779135" cy="753110"/>
            </a:xfrm>
            <a:custGeom>
              <a:avLst/>
              <a:gdLst/>
              <a:ahLst/>
              <a:cxnLst/>
              <a:rect l="l" t="t" r="r" b="b"/>
              <a:pathLst>
                <a:path w="5779134" h="753110">
                  <a:moveTo>
                    <a:pt x="5779007" y="752855"/>
                  </a:moveTo>
                  <a:lnTo>
                    <a:pt x="5779007" y="0"/>
                  </a:lnTo>
                  <a:lnTo>
                    <a:pt x="0" y="0"/>
                  </a:lnTo>
                  <a:lnTo>
                    <a:pt x="0" y="752855"/>
                  </a:lnTo>
                  <a:lnTo>
                    <a:pt x="5779007" y="752855"/>
                  </a:lnTo>
                  <a:close/>
                </a:path>
              </a:pathLst>
            </a:custGeom>
            <a:solidFill>
              <a:srgbClr val="FFFF00"/>
            </a:solidFill>
          </p:spPr>
          <p:txBody>
            <a:bodyPr wrap="square" lIns="0" tIns="0" rIns="0" bIns="0" rtlCol="0"/>
            <a:lstStyle/>
            <a:p>
              <a:endParaRPr>
                <a:latin typeface="Book Antiqua" panose="02040602050305030304" pitchFamily="18" charset="0"/>
              </a:endParaRPr>
            </a:p>
          </p:txBody>
        </p:sp>
        <p:sp>
          <p:nvSpPr>
            <p:cNvPr id="13" name="object 13"/>
            <p:cNvSpPr/>
            <p:nvPr/>
          </p:nvSpPr>
          <p:spPr>
            <a:xfrm>
              <a:off x="3625596" y="4447032"/>
              <a:ext cx="5805170" cy="779145"/>
            </a:xfrm>
            <a:custGeom>
              <a:avLst/>
              <a:gdLst/>
              <a:ahLst/>
              <a:cxnLst/>
              <a:rect l="l" t="t" r="r" b="b"/>
              <a:pathLst>
                <a:path w="5805170" h="779145">
                  <a:moveTo>
                    <a:pt x="5804916" y="772668"/>
                  </a:moveTo>
                  <a:lnTo>
                    <a:pt x="5804916" y="6096"/>
                  </a:lnTo>
                  <a:lnTo>
                    <a:pt x="5800344" y="0"/>
                  </a:lnTo>
                  <a:lnTo>
                    <a:pt x="6096" y="0"/>
                  </a:lnTo>
                  <a:lnTo>
                    <a:pt x="0" y="6096"/>
                  </a:lnTo>
                  <a:lnTo>
                    <a:pt x="0" y="772668"/>
                  </a:lnTo>
                  <a:lnTo>
                    <a:pt x="6096" y="778764"/>
                  </a:lnTo>
                  <a:lnTo>
                    <a:pt x="13716" y="778764"/>
                  </a:lnTo>
                  <a:lnTo>
                    <a:pt x="13716" y="25908"/>
                  </a:lnTo>
                  <a:lnTo>
                    <a:pt x="25908" y="12192"/>
                  </a:lnTo>
                  <a:lnTo>
                    <a:pt x="25908" y="25908"/>
                  </a:lnTo>
                  <a:lnTo>
                    <a:pt x="5780532" y="25908"/>
                  </a:lnTo>
                  <a:lnTo>
                    <a:pt x="5780532" y="12192"/>
                  </a:lnTo>
                  <a:lnTo>
                    <a:pt x="5792724" y="25908"/>
                  </a:lnTo>
                  <a:lnTo>
                    <a:pt x="5792724" y="778764"/>
                  </a:lnTo>
                  <a:lnTo>
                    <a:pt x="5800344" y="778764"/>
                  </a:lnTo>
                  <a:lnTo>
                    <a:pt x="5804916" y="772668"/>
                  </a:lnTo>
                  <a:close/>
                </a:path>
                <a:path w="5805170" h="779145">
                  <a:moveTo>
                    <a:pt x="25908" y="25908"/>
                  </a:moveTo>
                  <a:lnTo>
                    <a:pt x="25908" y="12192"/>
                  </a:lnTo>
                  <a:lnTo>
                    <a:pt x="13716" y="25908"/>
                  </a:lnTo>
                  <a:lnTo>
                    <a:pt x="25908" y="25908"/>
                  </a:lnTo>
                  <a:close/>
                </a:path>
                <a:path w="5805170" h="779145">
                  <a:moveTo>
                    <a:pt x="25908" y="752856"/>
                  </a:moveTo>
                  <a:lnTo>
                    <a:pt x="25908" y="25908"/>
                  </a:lnTo>
                  <a:lnTo>
                    <a:pt x="13716" y="25908"/>
                  </a:lnTo>
                  <a:lnTo>
                    <a:pt x="13716" y="752856"/>
                  </a:lnTo>
                  <a:lnTo>
                    <a:pt x="25908" y="752856"/>
                  </a:lnTo>
                  <a:close/>
                </a:path>
                <a:path w="5805170" h="779145">
                  <a:moveTo>
                    <a:pt x="5792724" y="752856"/>
                  </a:moveTo>
                  <a:lnTo>
                    <a:pt x="13716" y="752856"/>
                  </a:lnTo>
                  <a:lnTo>
                    <a:pt x="25908" y="765048"/>
                  </a:lnTo>
                  <a:lnTo>
                    <a:pt x="25908" y="778764"/>
                  </a:lnTo>
                  <a:lnTo>
                    <a:pt x="5780532" y="778764"/>
                  </a:lnTo>
                  <a:lnTo>
                    <a:pt x="5780532" y="765048"/>
                  </a:lnTo>
                  <a:lnTo>
                    <a:pt x="5792724" y="752856"/>
                  </a:lnTo>
                  <a:close/>
                </a:path>
                <a:path w="5805170" h="779145">
                  <a:moveTo>
                    <a:pt x="25908" y="778764"/>
                  </a:moveTo>
                  <a:lnTo>
                    <a:pt x="25908" y="765048"/>
                  </a:lnTo>
                  <a:lnTo>
                    <a:pt x="13716" y="752856"/>
                  </a:lnTo>
                  <a:lnTo>
                    <a:pt x="13716" y="778764"/>
                  </a:lnTo>
                  <a:lnTo>
                    <a:pt x="25908" y="778764"/>
                  </a:lnTo>
                  <a:close/>
                </a:path>
                <a:path w="5805170" h="779145">
                  <a:moveTo>
                    <a:pt x="5792724" y="25908"/>
                  </a:moveTo>
                  <a:lnTo>
                    <a:pt x="5780532" y="12192"/>
                  </a:lnTo>
                  <a:lnTo>
                    <a:pt x="5780532" y="25908"/>
                  </a:lnTo>
                  <a:lnTo>
                    <a:pt x="5792724" y="25908"/>
                  </a:lnTo>
                  <a:close/>
                </a:path>
                <a:path w="5805170" h="779145">
                  <a:moveTo>
                    <a:pt x="5792724" y="752856"/>
                  </a:moveTo>
                  <a:lnTo>
                    <a:pt x="5792724" y="25908"/>
                  </a:lnTo>
                  <a:lnTo>
                    <a:pt x="5780532" y="25908"/>
                  </a:lnTo>
                  <a:lnTo>
                    <a:pt x="5780532" y="752856"/>
                  </a:lnTo>
                  <a:lnTo>
                    <a:pt x="5792724" y="752856"/>
                  </a:lnTo>
                  <a:close/>
                </a:path>
                <a:path w="5805170" h="779145">
                  <a:moveTo>
                    <a:pt x="5792724" y="778764"/>
                  </a:moveTo>
                  <a:lnTo>
                    <a:pt x="5792724" y="752856"/>
                  </a:lnTo>
                  <a:lnTo>
                    <a:pt x="5780532" y="765048"/>
                  </a:lnTo>
                  <a:lnTo>
                    <a:pt x="5780532" y="778764"/>
                  </a:lnTo>
                  <a:lnTo>
                    <a:pt x="5792724" y="778764"/>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4" name="object 14"/>
            <p:cNvSpPr/>
            <p:nvPr/>
          </p:nvSpPr>
          <p:spPr>
            <a:xfrm>
              <a:off x="3639311" y="5269992"/>
              <a:ext cx="5779135" cy="1114425"/>
            </a:xfrm>
            <a:custGeom>
              <a:avLst/>
              <a:gdLst/>
              <a:ahLst/>
              <a:cxnLst/>
              <a:rect l="l" t="t" r="r" b="b"/>
              <a:pathLst>
                <a:path w="5779134" h="1114425">
                  <a:moveTo>
                    <a:pt x="5779007" y="1114043"/>
                  </a:moveTo>
                  <a:lnTo>
                    <a:pt x="5779007" y="0"/>
                  </a:lnTo>
                  <a:lnTo>
                    <a:pt x="0" y="0"/>
                  </a:lnTo>
                  <a:lnTo>
                    <a:pt x="0" y="1114043"/>
                  </a:lnTo>
                  <a:lnTo>
                    <a:pt x="5779007" y="1114043"/>
                  </a:lnTo>
                  <a:close/>
                </a:path>
              </a:pathLst>
            </a:custGeom>
            <a:solidFill>
              <a:srgbClr val="D99593"/>
            </a:solidFill>
          </p:spPr>
          <p:txBody>
            <a:bodyPr wrap="square" lIns="0" tIns="0" rIns="0" bIns="0" rtlCol="0"/>
            <a:lstStyle/>
            <a:p>
              <a:endParaRPr>
                <a:latin typeface="Book Antiqua" panose="02040602050305030304" pitchFamily="18" charset="0"/>
              </a:endParaRPr>
            </a:p>
          </p:txBody>
        </p:sp>
        <p:sp>
          <p:nvSpPr>
            <p:cNvPr id="15" name="object 15"/>
            <p:cNvSpPr/>
            <p:nvPr/>
          </p:nvSpPr>
          <p:spPr>
            <a:xfrm>
              <a:off x="3625596" y="5257800"/>
              <a:ext cx="5805170" cy="1138555"/>
            </a:xfrm>
            <a:custGeom>
              <a:avLst/>
              <a:gdLst/>
              <a:ahLst/>
              <a:cxnLst/>
              <a:rect l="l" t="t" r="r" b="b"/>
              <a:pathLst>
                <a:path w="5805170" h="1138554">
                  <a:moveTo>
                    <a:pt x="5804916" y="1132332"/>
                  </a:moveTo>
                  <a:lnTo>
                    <a:pt x="5804916" y="4572"/>
                  </a:lnTo>
                  <a:lnTo>
                    <a:pt x="5800344" y="0"/>
                  </a:lnTo>
                  <a:lnTo>
                    <a:pt x="6096" y="0"/>
                  </a:lnTo>
                  <a:lnTo>
                    <a:pt x="0" y="4572"/>
                  </a:lnTo>
                  <a:lnTo>
                    <a:pt x="0" y="1132332"/>
                  </a:lnTo>
                  <a:lnTo>
                    <a:pt x="6096" y="1138428"/>
                  </a:lnTo>
                  <a:lnTo>
                    <a:pt x="13716" y="1138428"/>
                  </a:lnTo>
                  <a:lnTo>
                    <a:pt x="13716" y="24384"/>
                  </a:lnTo>
                  <a:lnTo>
                    <a:pt x="25908" y="12192"/>
                  </a:lnTo>
                  <a:lnTo>
                    <a:pt x="25908" y="24384"/>
                  </a:lnTo>
                  <a:lnTo>
                    <a:pt x="5780532" y="24384"/>
                  </a:lnTo>
                  <a:lnTo>
                    <a:pt x="5780532" y="12192"/>
                  </a:lnTo>
                  <a:lnTo>
                    <a:pt x="5792724" y="24384"/>
                  </a:lnTo>
                  <a:lnTo>
                    <a:pt x="5792724" y="1138428"/>
                  </a:lnTo>
                  <a:lnTo>
                    <a:pt x="5800344" y="1138428"/>
                  </a:lnTo>
                  <a:lnTo>
                    <a:pt x="5804916" y="1132332"/>
                  </a:lnTo>
                  <a:close/>
                </a:path>
                <a:path w="5805170" h="1138554">
                  <a:moveTo>
                    <a:pt x="25908" y="24384"/>
                  </a:moveTo>
                  <a:lnTo>
                    <a:pt x="25908" y="12192"/>
                  </a:lnTo>
                  <a:lnTo>
                    <a:pt x="13716" y="24384"/>
                  </a:lnTo>
                  <a:lnTo>
                    <a:pt x="25908" y="24384"/>
                  </a:lnTo>
                  <a:close/>
                </a:path>
                <a:path w="5805170" h="1138554">
                  <a:moveTo>
                    <a:pt x="25908" y="1112520"/>
                  </a:moveTo>
                  <a:lnTo>
                    <a:pt x="25908" y="24384"/>
                  </a:lnTo>
                  <a:lnTo>
                    <a:pt x="13716" y="24384"/>
                  </a:lnTo>
                  <a:lnTo>
                    <a:pt x="13716" y="1112520"/>
                  </a:lnTo>
                  <a:lnTo>
                    <a:pt x="25908" y="1112520"/>
                  </a:lnTo>
                  <a:close/>
                </a:path>
                <a:path w="5805170" h="1138554">
                  <a:moveTo>
                    <a:pt x="5792724" y="1112520"/>
                  </a:moveTo>
                  <a:lnTo>
                    <a:pt x="13716" y="1112520"/>
                  </a:lnTo>
                  <a:lnTo>
                    <a:pt x="25908" y="1126236"/>
                  </a:lnTo>
                  <a:lnTo>
                    <a:pt x="25908" y="1138428"/>
                  </a:lnTo>
                  <a:lnTo>
                    <a:pt x="5780532" y="1138428"/>
                  </a:lnTo>
                  <a:lnTo>
                    <a:pt x="5780532" y="1126236"/>
                  </a:lnTo>
                  <a:lnTo>
                    <a:pt x="5792724" y="1112520"/>
                  </a:lnTo>
                  <a:close/>
                </a:path>
                <a:path w="5805170" h="1138554">
                  <a:moveTo>
                    <a:pt x="25908" y="1138428"/>
                  </a:moveTo>
                  <a:lnTo>
                    <a:pt x="25908" y="1126236"/>
                  </a:lnTo>
                  <a:lnTo>
                    <a:pt x="13716" y="1112520"/>
                  </a:lnTo>
                  <a:lnTo>
                    <a:pt x="13716" y="1138428"/>
                  </a:lnTo>
                  <a:lnTo>
                    <a:pt x="25908" y="1138428"/>
                  </a:lnTo>
                  <a:close/>
                </a:path>
                <a:path w="5805170" h="1138554">
                  <a:moveTo>
                    <a:pt x="5792724" y="24384"/>
                  </a:moveTo>
                  <a:lnTo>
                    <a:pt x="5780532" y="12192"/>
                  </a:lnTo>
                  <a:lnTo>
                    <a:pt x="5780532" y="24384"/>
                  </a:lnTo>
                  <a:lnTo>
                    <a:pt x="5792724" y="24384"/>
                  </a:lnTo>
                  <a:close/>
                </a:path>
                <a:path w="5805170" h="1138554">
                  <a:moveTo>
                    <a:pt x="5792724" y="1112520"/>
                  </a:moveTo>
                  <a:lnTo>
                    <a:pt x="5792724" y="24384"/>
                  </a:lnTo>
                  <a:lnTo>
                    <a:pt x="5780532" y="24384"/>
                  </a:lnTo>
                  <a:lnTo>
                    <a:pt x="5780532" y="1112520"/>
                  </a:lnTo>
                  <a:lnTo>
                    <a:pt x="5792724" y="1112520"/>
                  </a:lnTo>
                  <a:close/>
                </a:path>
                <a:path w="5805170" h="1138554">
                  <a:moveTo>
                    <a:pt x="5792724" y="1138428"/>
                  </a:moveTo>
                  <a:lnTo>
                    <a:pt x="5792724" y="1112520"/>
                  </a:lnTo>
                  <a:lnTo>
                    <a:pt x="5780532" y="1126236"/>
                  </a:lnTo>
                  <a:lnTo>
                    <a:pt x="5780532" y="1138428"/>
                  </a:lnTo>
                  <a:lnTo>
                    <a:pt x="5792724" y="1138428"/>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6" name="object 16"/>
            <p:cNvSpPr/>
            <p:nvPr/>
          </p:nvSpPr>
          <p:spPr>
            <a:xfrm>
              <a:off x="3639311" y="6441948"/>
              <a:ext cx="5779135" cy="533400"/>
            </a:xfrm>
            <a:custGeom>
              <a:avLst/>
              <a:gdLst/>
              <a:ahLst/>
              <a:cxnLst/>
              <a:rect l="l" t="t" r="r" b="b"/>
              <a:pathLst>
                <a:path w="5779134" h="533400">
                  <a:moveTo>
                    <a:pt x="5779007" y="533399"/>
                  </a:moveTo>
                  <a:lnTo>
                    <a:pt x="5779007" y="0"/>
                  </a:lnTo>
                  <a:lnTo>
                    <a:pt x="0" y="0"/>
                  </a:lnTo>
                  <a:lnTo>
                    <a:pt x="0" y="533399"/>
                  </a:lnTo>
                  <a:lnTo>
                    <a:pt x="5779007" y="533399"/>
                  </a:lnTo>
                  <a:close/>
                </a:path>
              </a:pathLst>
            </a:custGeom>
            <a:solidFill>
              <a:srgbClr val="B2A1C7"/>
            </a:solidFill>
          </p:spPr>
          <p:txBody>
            <a:bodyPr wrap="square" lIns="0" tIns="0" rIns="0" bIns="0" rtlCol="0"/>
            <a:lstStyle/>
            <a:p>
              <a:endParaRPr>
                <a:latin typeface="Book Antiqua" panose="02040602050305030304" pitchFamily="18" charset="0"/>
              </a:endParaRPr>
            </a:p>
          </p:txBody>
        </p:sp>
        <p:sp>
          <p:nvSpPr>
            <p:cNvPr id="17" name="object 17"/>
            <p:cNvSpPr/>
            <p:nvPr/>
          </p:nvSpPr>
          <p:spPr>
            <a:xfrm>
              <a:off x="3625596" y="6428232"/>
              <a:ext cx="5805170" cy="561340"/>
            </a:xfrm>
            <a:custGeom>
              <a:avLst/>
              <a:gdLst/>
              <a:ahLst/>
              <a:cxnLst/>
              <a:rect l="l" t="t" r="r" b="b"/>
              <a:pathLst>
                <a:path w="5805170" h="561340">
                  <a:moveTo>
                    <a:pt x="5804916" y="554736"/>
                  </a:moveTo>
                  <a:lnTo>
                    <a:pt x="5804916" y="6096"/>
                  </a:lnTo>
                  <a:lnTo>
                    <a:pt x="5800344" y="0"/>
                  </a:lnTo>
                  <a:lnTo>
                    <a:pt x="6096" y="0"/>
                  </a:lnTo>
                  <a:lnTo>
                    <a:pt x="0" y="6096"/>
                  </a:lnTo>
                  <a:lnTo>
                    <a:pt x="0" y="554736"/>
                  </a:lnTo>
                  <a:lnTo>
                    <a:pt x="6096" y="560832"/>
                  </a:lnTo>
                  <a:lnTo>
                    <a:pt x="13716" y="560832"/>
                  </a:lnTo>
                  <a:lnTo>
                    <a:pt x="13716" y="25908"/>
                  </a:lnTo>
                  <a:lnTo>
                    <a:pt x="25908" y="13716"/>
                  </a:lnTo>
                  <a:lnTo>
                    <a:pt x="25908" y="25908"/>
                  </a:lnTo>
                  <a:lnTo>
                    <a:pt x="5780532" y="25908"/>
                  </a:lnTo>
                  <a:lnTo>
                    <a:pt x="5780532" y="13716"/>
                  </a:lnTo>
                  <a:lnTo>
                    <a:pt x="5792724" y="25908"/>
                  </a:lnTo>
                  <a:lnTo>
                    <a:pt x="5792724" y="560832"/>
                  </a:lnTo>
                  <a:lnTo>
                    <a:pt x="5800344" y="560832"/>
                  </a:lnTo>
                  <a:lnTo>
                    <a:pt x="5804916" y="554736"/>
                  </a:lnTo>
                  <a:close/>
                </a:path>
                <a:path w="5805170" h="561340">
                  <a:moveTo>
                    <a:pt x="25908" y="25908"/>
                  </a:moveTo>
                  <a:lnTo>
                    <a:pt x="25908" y="13716"/>
                  </a:lnTo>
                  <a:lnTo>
                    <a:pt x="13716" y="25908"/>
                  </a:lnTo>
                  <a:lnTo>
                    <a:pt x="25908" y="25908"/>
                  </a:lnTo>
                  <a:close/>
                </a:path>
                <a:path w="5805170" h="561340">
                  <a:moveTo>
                    <a:pt x="25908" y="534924"/>
                  </a:moveTo>
                  <a:lnTo>
                    <a:pt x="25908" y="25908"/>
                  </a:lnTo>
                  <a:lnTo>
                    <a:pt x="13716" y="25908"/>
                  </a:lnTo>
                  <a:lnTo>
                    <a:pt x="13716" y="534924"/>
                  </a:lnTo>
                  <a:lnTo>
                    <a:pt x="25908" y="534924"/>
                  </a:lnTo>
                  <a:close/>
                </a:path>
                <a:path w="5805170" h="561340">
                  <a:moveTo>
                    <a:pt x="5792724" y="534924"/>
                  </a:moveTo>
                  <a:lnTo>
                    <a:pt x="13716" y="534924"/>
                  </a:lnTo>
                  <a:lnTo>
                    <a:pt x="25908" y="547116"/>
                  </a:lnTo>
                  <a:lnTo>
                    <a:pt x="25908" y="560832"/>
                  </a:lnTo>
                  <a:lnTo>
                    <a:pt x="5780532" y="560832"/>
                  </a:lnTo>
                  <a:lnTo>
                    <a:pt x="5780532" y="547116"/>
                  </a:lnTo>
                  <a:lnTo>
                    <a:pt x="5792724" y="534924"/>
                  </a:lnTo>
                  <a:close/>
                </a:path>
                <a:path w="5805170" h="561340">
                  <a:moveTo>
                    <a:pt x="25908" y="560832"/>
                  </a:moveTo>
                  <a:lnTo>
                    <a:pt x="25908" y="547116"/>
                  </a:lnTo>
                  <a:lnTo>
                    <a:pt x="13716" y="534924"/>
                  </a:lnTo>
                  <a:lnTo>
                    <a:pt x="13716" y="560832"/>
                  </a:lnTo>
                  <a:lnTo>
                    <a:pt x="25908" y="560832"/>
                  </a:lnTo>
                  <a:close/>
                </a:path>
                <a:path w="5805170" h="561340">
                  <a:moveTo>
                    <a:pt x="5792724" y="25908"/>
                  </a:moveTo>
                  <a:lnTo>
                    <a:pt x="5780532" y="13716"/>
                  </a:lnTo>
                  <a:lnTo>
                    <a:pt x="5780532" y="25908"/>
                  </a:lnTo>
                  <a:lnTo>
                    <a:pt x="5792724" y="25908"/>
                  </a:lnTo>
                  <a:close/>
                </a:path>
                <a:path w="5805170" h="561340">
                  <a:moveTo>
                    <a:pt x="5792724" y="534924"/>
                  </a:moveTo>
                  <a:lnTo>
                    <a:pt x="5792724" y="25908"/>
                  </a:lnTo>
                  <a:lnTo>
                    <a:pt x="5780532" y="25908"/>
                  </a:lnTo>
                  <a:lnTo>
                    <a:pt x="5780532" y="534924"/>
                  </a:lnTo>
                  <a:lnTo>
                    <a:pt x="5792724" y="534924"/>
                  </a:lnTo>
                  <a:close/>
                </a:path>
                <a:path w="5805170" h="561340">
                  <a:moveTo>
                    <a:pt x="5792724" y="560832"/>
                  </a:moveTo>
                  <a:lnTo>
                    <a:pt x="5792724" y="534924"/>
                  </a:lnTo>
                  <a:lnTo>
                    <a:pt x="5780532" y="547116"/>
                  </a:lnTo>
                  <a:lnTo>
                    <a:pt x="5780532" y="560832"/>
                  </a:lnTo>
                  <a:lnTo>
                    <a:pt x="5792724" y="560832"/>
                  </a:lnTo>
                  <a:close/>
                </a:path>
              </a:pathLst>
            </a:custGeom>
            <a:solidFill>
              <a:srgbClr val="FFFFFF"/>
            </a:solidFill>
          </p:spPr>
          <p:txBody>
            <a:bodyPr wrap="square" lIns="0" tIns="0" rIns="0" bIns="0" rtlCol="0"/>
            <a:lstStyle/>
            <a:p>
              <a:endParaRPr>
                <a:latin typeface="Book Antiqua" panose="02040602050305030304" pitchFamily="18" charset="0"/>
              </a:endParaRPr>
            </a:p>
          </p:txBody>
        </p:sp>
      </p:grpSp>
      <p:graphicFrame>
        <p:nvGraphicFramePr>
          <p:cNvPr id="18" name="object 18"/>
          <p:cNvGraphicFramePr>
            <a:graphicFrameLocks noGrp="1"/>
          </p:cNvGraphicFramePr>
          <p:nvPr>
            <p:extLst>
              <p:ext uri="{D42A27DB-BD31-4B8C-83A1-F6EECF244321}">
                <p14:modId xmlns:p14="http://schemas.microsoft.com/office/powerpoint/2010/main" val="61742338"/>
              </p:ext>
            </p:extLst>
          </p:nvPr>
        </p:nvGraphicFramePr>
        <p:xfrm>
          <a:off x="3639312" y="1786127"/>
          <a:ext cx="5805170" cy="5189214"/>
        </p:xfrm>
        <a:graphic>
          <a:graphicData uri="http://schemas.openxmlformats.org/drawingml/2006/table">
            <a:tbl>
              <a:tblPr firstRow="1" bandRow="1">
                <a:tableStyleId>{3C2FFA5D-87B4-456A-9821-1D502468CF0F}</a:tableStyleId>
              </a:tblPr>
              <a:tblGrid>
                <a:gridCol w="5805170"/>
              </a:tblGrid>
              <a:tr h="533399">
                <a:tc>
                  <a:txBody>
                    <a:bodyPr/>
                    <a:lstStyle/>
                    <a:p>
                      <a:pPr marL="165735" marR="46355" indent="-114300" algn="l">
                        <a:lnSpc>
                          <a:spcPts val="1540"/>
                        </a:lnSpc>
                        <a:spcBef>
                          <a:spcPts val="570"/>
                        </a:spcBef>
                        <a:buFont typeface="Arial"/>
                        <a:buChar char="•"/>
                        <a:tabLst>
                          <a:tab pos="166370" algn="l"/>
                        </a:tabLst>
                      </a:pPr>
                      <a:r>
                        <a:rPr sz="1200" b="0" spc="0" baseline="0" dirty="0" err="1" smtClean="0">
                          <a:solidFill>
                            <a:schemeClr val="dk1"/>
                          </a:solidFill>
                          <a:latin typeface="Book Antiqua" panose="02040602050305030304" pitchFamily="18" charset="0"/>
                          <a:ea typeface="+mn-ea"/>
                          <a:cs typeface="+mn-cs"/>
                        </a:rPr>
                        <a:t>Врста</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јавних</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прихода</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који</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се</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прикупљају</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обавезним</a:t>
                      </a:r>
                      <a:r>
                        <a:rPr lang="sr-Cyrl-RS" sz="1200" b="0" spc="0" baseline="0" dirty="0" smtClean="0">
                          <a:solidFill>
                            <a:schemeClr val="dk1"/>
                          </a:solidFill>
                          <a:latin typeface="Book Antiqua" panose="02040602050305030304" pitchFamily="18" charset="0"/>
                          <a:ea typeface="+mn-ea"/>
                          <a:cs typeface="+mn-cs"/>
                        </a:rPr>
                        <a:t> </a:t>
                      </a:r>
                      <a:r>
                        <a:rPr sz="1200" b="0" spc="0" baseline="0" dirty="0" err="1" smtClean="0">
                          <a:solidFill>
                            <a:schemeClr val="dk1"/>
                          </a:solidFill>
                          <a:latin typeface="Book Antiqua" panose="02040602050305030304" pitchFamily="18" charset="0"/>
                          <a:ea typeface="+mn-ea"/>
                          <a:cs typeface="+mn-cs"/>
                        </a:rPr>
                        <a:t>плаћањима</a:t>
                      </a:r>
                      <a:r>
                        <a:rPr sz="1200" b="0" spc="0" baseline="0" dirty="0" smtClean="0">
                          <a:solidFill>
                            <a:schemeClr val="dk1"/>
                          </a:solidFill>
                          <a:latin typeface="Book Antiqua" panose="02040602050305030304" pitchFamily="18" charset="0"/>
                          <a:ea typeface="+mn-ea"/>
                          <a:cs typeface="+mn-cs"/>
                        </a:rPr>
                        <a:t>  </a:t>
                      </a:r>
                      <a:r>
                        <a:rPr sz="1200" b="0" spc="0" baseline="0" dirty="0">
                          <a:solidFill>
                            <a:schemeClr val="dk1"/>
                          </a:solidFill>
                          <a:latin typeface="Book Antiqua" panose="02040602050305030304" pitchFamily="18" charset="0"/>
                          <a:ea typeface="+mn-ea"/>
                          <a:cs typeface="+mn-cs"/>
                        </a:rPr>
                        <a:t>пореских обвезника без обавезе извршења специјалне услуге заузврат</a:t>
                      </a:r>
                    </a:p>
                  </a:txBody>
                  <a:tcPr marL="0" marR="0" marT="47625" marB="0" anchor="ctr"/>
                </a:tc>
              </a:tr>
              <a:tr h="1360931">
                <a:tc>
                  <a:txBody>
                    <a:bodyPr/>
                    <a:lstStyle/>
                    <a:p>
                      <a:pPr marL="165735" marR="46355" indent="-114300" algn="l">
                        <a:lnSpc>
                          <a:spcPts val="1800"/>
                        </a:lnSpc>
                        <a:spcBef>
                          <a:spcPts val="570"/>
                        </a:spcBef>
                        <a:buFont typeface="Arial"/>
                        <a:buChar char="•"/>
                        <a:tabLst>
                          <a:tab pos="166370" algn="l"/>
                        </a:tabLst>
                      </a:pPr>
                      <a:r>
                        <a:rPr sz="1200" spc="0" baseline="0" dirty="0">
                          <a:solidFill>
                            <a:schemeClr val="dk1"/>
                          </a:solidFill>
                          <a:latin typeface="Book Antiqua" panose="02040602050305030304" pitchFamily="18" charset="0"/>
                          <a:ea typeface="+mn-ea"/>
                          <a:cs typeface="+mn-cs"/>
                        </a:rPr>
                        <a:t>Донације се добијају од домаћих и међународних донатора и  организација за различите пројекте. Трансфери подразумевају пренос  средстава од нивоа Републике Србије општинском нивоу власти. Могу  бити наменски (за тачно утврђене намене) или ненаменски (није им  унапред утврђена намена те се могу у складу са законом користити за  било које сврхе) .</a:t>
                      </a:r>
                    </a:p>
                  </a:txBody>
                  <a:tcPr marL="0" marR="0" marT="82550" marB="0" anchor="ctr"/>
                </a:tc>
              </a:tr>
              <a:tr h="750569">
                <a:tc>
                  <a:txBody>
                    <a:bodyPr/>
                    <a:lstStyle/>
                    <a:p>
                      <a:pPr marL="165735" marR="46355" indent="-114300" algn="l">
                        <a:lnSpc>
                          <a:spcPts val="1540"/>
                        </a:lnSpc>
                        <a:spcBef>
                          <a:spcPts val="570"/>
                        </a:spcBef>
                        <a:buFont typeface="Arial"/>
                        <a:buChar char="•"/>
                        <a:tabLst>
                          <a:tab pos="166370" algn="l"/>
                        </a:tabLst>
                      </a:pPr>
                      <a:r>
                        <a:rPr sz="1200" spc="0" baseline="0" dirty="0">
                          <a:solidFill>
                            <a:schemeClr val="dk1"/>
                          </a:solidFill>
                          <a:latin typeface="Book Antiqua" panose="02040602050305030304" pitchFamily="18" charset="0"/>
                          <a:ea typeface="+mn-ea"/>
                          <a:cs typeface="+mn-cs"/>
                        </a:rPr>
                        <a:t>Врста јавних прихода који се наплаћују за коришћење јавних добара  (накнаде), пружање јавних услуга (таксе) или због коршења уговорних  или законских одредби (казне и пенали)</a:t>
                      </a:r>
                    </a:p>
                  </a:txBody>
                  <a:tcPr marL="0" marR="0" marT="73660" marB="0" anchor="ctr"/>
                </a:tc>
              </a:tr>
              <a:tr h="810005">
                <a:tc>
                  <a:txBody>
                    <a:bodyPr/>
                    <a:lstStyle/>
                    <a:p>
                      <a:pPr marL="165735" marR="46355" indent="-114300" algn="l">
                        <a:lnSpc>
                          <a:spcPts val="1800"/>
                        </a:lnSpc>
                        <a:spcBef>
                          <a:spcPts val="570"/>
                        </a:spcBef>
                        <a:buFont typeface="Arial"/>
                        <a:buChar char="•"/>
                        <a:tabLst>
                          <a:tab pos="166370" algn="l"/>
                        </a:tabLst>
                      </a:pPr>
                      <a:r>
                        <a:rPr sz="1200" spc="0" baseline="0" dirty="0" err="1" smtClean="0">
                          <a:solidFill>
                            <a:schemeClr val="dk1"/>
                          </a:solidFill>
                          <a:latin typeface="Book Antiqua" panose="02040602050305030304" pitchFamily="18" charset="0"/>
                          <a:ea typeface="+mn-ea"/>
                          <a:cs typeface="+mn-cs"/>
                        </a:rPr>
                        <a:t>Ова</a:t>
                      </a:r>
                      <a:r>
                        <a:rPr sz="1200" spc="0" baseline="0" dirty="0" smtClean="0">
                          <a:solidFill>
                            <a:schemeClr val="dk1"/>
                          </a:solidFill>
                          <a:latin typeface="Book Antiqua" panose="02040602050305030304" pitchFamily="18" charset="0"/>
                          <a:ea typeface="+mn-ea"/>
                          <a:cs typeface="+mn-cs"/>
                        </a:rPr>
                        <a:t> </a:t>
                      </a:r>
                      <a:r>
                        <a:rPr sz="1200" spc="0" baseline="0" dirty="0">
                          <a:solidFill>
                            <a:schemeClr val="dk1"/>
                          </a:solidFill>
                          <a:latin typeface="Book Antiqua" panose="02040602050305030304" pitchFamily="18" charset="0"/>
                          <a:ea typeface="+mn-ea"/>
                          <a:cs typeface="+mn-cs"/>
                        </a:rPr>
                        <a:t>примања се остварују продајом непокретности и покретних ствари у  власништву општине.</a:t>
                      </a:r>
                    </a:p>
                  </a:txBody>
                  <a:tcPr marL="0" marR="0" marT="3175" marB="0" anchor="ctr"/>
                </a:tc>
              </a:tr>
              <a:tr h="1171955">
                <a:tc>
                  <a:txBody>
                    <a:bodyPr/>
                    <a:lstStyle/>
                    <a:p>
                      <a:pPr marL="165735" marR="46355" indent="-114300" algn="l">
                        <a:lnSpc>
                          <a:spcPts val="1800"/>
                        </a:lnSpc>
                        <a:spcBef>
                          <a:spcPts val="570"/>
                        </a:spcBef>
                        <a:buFont typeface="Arial"/>
                        <a:buChar char="•"/>
                        <a:tabLst>
                          <a:tab pos="166370" algn="l"/>
                        </a:tabLst>
                      </a:pPr>
                      <a:r>
                        <a:rPr sz="1200" spc="0" baseline="0" dirty="0">
                          <a:solidFill>
                            <a:schemeClr val="dk1"/>
                          </a:solidFill>
                          <a:latin typeface="Book Antiqua" panose="02040602050305030304" pitchFamily="18" charset="0"/>
                          <a:ea typeface="+mn-ea"/>
                          <a:cs typeface="+mn-cs"/>
                        </a:rPr>
                        <a:t>Примања од задуживања представљају приливе по основу примања од  задуживања код пословних банака у земљи у корист нивоа општина.  Примања од продаје финансијске имовине представљају приливе по  основу продаје домаћих акција и осталог капитала у корист нивоа  општина</a:t>
                      </a:r>
                    </a:p>
                  </a:txBody>
                  <a:tcPr marL="0" marR="0" marT="85090" marB="0" anchor="ctr"/>
                </a:tc>
              </a:tr>
              <a:tr h="562355">
                <a:tc>
                  <a:txBody>
                    <a:bodyPr/>
                    <a:lstStyle/>
                    <a:p>
                      <a:pPr marL="165735" marR="46355" indent="-114300" algn="l">
                        <a:lnSpc>
                          <a:spcPts val="1540"/>
                        </a:lnSpc>
                        <a:spcBef>
                          <a:spcPts val="570"/>
                        </a:spcBef>
                        <a:buClr>
                          <a:srgbClr val="FFFFFF"/>
                        </a:buClr>
                        <a:buFont typeface="Arial"/>
                        <a:buChar char="•"/>
                        <a:tabLst>
                          <a:tab pos="166370" algn="l"/>
                        </a:tabLst>
                      </a:pPr>
                      <a:r>
                        <a:rPr sz="1200" spc="0" baseline="0" dirty="0">
                          <a:solidFill>
                            <a:schemeClr val="dk1"/>
                          </a:solidFill>
                          <a:latin typeface="Book Antiqua" panose="02040602050305030304" pitchFamily="18" charset="0"/>
                          <a:ea typeface="+mn-ea"/>
                          <a:cs typeface="+mn-cs"/>
                        </a:rPr>
                        <a:t>	Представљају вишак прихода буџета општине који нису потрошени у  претходној буџетској години</a:t>
                      </a:r>
                    </a:p>
                  </a:txBody>
                  <a:tcPr marL="0" marR="0" marT="90170" marB="0" anchor="ctr"/>
                </a:tc>
              </a:tr>
            </a:tbl>
          </a:graphicData>
        </a:graphic>
      </p:graphicFrame>
      <p:sp>
        <p:nvSpPr>
          <p:cNvPr id="20" name="object 20"/>
          <p:cNvSpPr txBox="1">
            <a:spLocks noGrp="1"/>
          </p:cNvSpPr>
          <p:nvPr>
            <p:ph type="sldNum" sz="quarter" idx="7"/>
          </p:nvPr>
        </p:nvSpPr>
        <p:spPr>
          <a:xfrm>
            <a:off x="8857484" y="6921496"/>
            <a:ext cx="233045" cy="157351"/>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10</a:t>
            </a:fld>
            <a:endParaRPr dirty="0">
              <a:latin typeface="Book Antiqua" panose="02040602050305030304" pitchFamily="18" charset="0"/>
            </a:endParaRPr>
          </a:p>
        </p:txBody>
      </p:sp>
      <p:sp>
        <p:nvSpPr>
          <p:cNvPr id="19" name="object 19"/>
          <p:cNvSpPr txBox="1"/>
          <p:nvPr/>
        </p:nvSpPr>
        <p:spPr>
          <a:xfrm>
            <a:off x="76200" y="3897882"/>
            <a:ext cx="2866515" cy="3102709"/>
          </a:xfrm>
          <a:prstGeom prst="rect">
            <a:avLst/>
          </a:prstGeom>
        </p:spPr>
        <p:txBody>
          <a:bodyPr vert="horz" wrap="square" lIns="0" tIns="12065" rIns="0" bIns="0" rtlCol="0">
            <a:spAutoFit/>
          </a:bodyPr>
          <a:lstStyle/>
          <a:p>
            <a:pPr marL="118745" algn="r">
              <a:lnSpc>
                <a:spcPct val="100000"/>
              </a:lnSpc>
              <a:spcBef>
                <a:spcPts val="95"/>
              </a:spcBef>
            </a:pPr>
            <a:r>
              <a:rPr sz="1600" b="1" dirty="0">
                <a:solidFill>
                  <a:schemeClr val="bg1"/>
                </a:solidFill>
                <a:latin typeface="Book Antiqua" panose="02040602050305030304" pitchFamily="18" charset="0"/>
                <a:cs typeface="Arial"/>
              </a:rPr>
              <a:t>Непорески приходи</a:t>
            </a:r>
            <a:endParaRPr sz="1600" dirty="0">
              <a:solidFill>
                <a:schemeClr val="bg1"/>
              </a:solidFill>
              <a:latin typeface="Book Antiqua" panose="02040602050305030304" pitchFamily="18" charset="0"/>
              <a:cs typeface="Arial"/>
            </a:endParaRPr>
          </a:p>
          <a:p>
            <a:pPr>
              <a:lnSpc>
                <a:spcPct val="100000"/>
              </a:lnSpc>
              <a:spcBef>
                <a:spcPts val="15"/>
              </a:spcBef>
            </a:pPr>
            <a:endParaRPr sz="2300" dirty="0">
              <a:solidFill>
                <a:schemeClr val="bg1"/>
              </a:solidFill>
              <a:latin typeface="Book Antiqua" panose="02040602050305030304" pitchFamily="18" charset="0"/>
              <a:cs typeface="Arial"/>
            </a:endParaRPr>
          </a:p>
          <a:p>
            <a:pPr marL="556260" marR="5715" indent="-544195" algn="r">
              <a:lnSpc>
                <a:spcPts val="1750"/>
              </a:lnSpc>
            </a:pPr>
            <a:r>
              <a:rPr sz="1600" b="1" dirty="0">
                <a:solidFill>
                  <a:schemeClr val="bg1"/>
                </a:solidFill>
                <a:latin typeface="Book Antiqua" panose="02040602050305030304" pitchFamily="18" charset="0"/>
                <a:cs typeface="Arial"/>
              </a:rPr>
              <a:t>Примања од продаје </a:t>
            </a:r>
            <a:r>
              <a:rPr sz="1600" dirty="0">
                <a:solidFill>
                  <a:schemeClr val="bg1"/>
                </a:solidFill>
                <a:latin typeface="Book Antiqua" panose="02040602050305030304" pitchFamily="18" charset="0"/>
                <a:cs typeface="Times New Roman"/>
              </a:rPr>
              <a:t> </a:t>
            </a:r>
            <a:r>
              <a:rPr sz="1600" b="1" dirty="0">
                <a:solidFill>
                  <a:schemeClr val="bg1"/>
                </a:solidFill>
                <a:latin typeface="Book Antiqua" panose="02040602050305030304" pitchFamily="18" charset="0"/>
                <a:cs typeface="Arial"/>
              </a:rPr>
              <a:t>нефинансијске</a:t>
            </a:r>
            <a:endParaRPr sz="1600" dirty="0">
              <a:solidFill>
                <a:schemeClr val="bg1"/>
              </a:solidFill>
              <a:latin typeface="Book Antiqua" panose="02040602050305030304" pitchFamily="18" charset="0"/>
              <a:cs typeface="Arial"/>
            </a:endParaRPr>
          </a:p>
          <a:p>
            <a:pPr marR="5715" algn="r">
              <a:lnSpc>
                <a:spcPts val="1735"/>
              </a:lnSpc>
            </a:pPr>
            <a:r>
              <a:rPr sz="1600" b="1" dirty="0">
                <a:solidFill>
                  <a:schemeClr val="bg1"/>
                </a:solidFill>
                <a:latin typeface="Book Antiqua" panose="02040602050305030304" pitchFamily="18" charset="0"/>
                <a:cs typeface="Arial"/>
              </a:rPr>
              <a:t>имовине</a:t>
            </a:r>
            <a:endParaRPr sz="1600" dirty="0">
              <a:solidFill>
                <a:schemeClr val="bg1"/>
              </a:solidFill>
              <a:latin typeface="Book Antiqua" panose="02040602050305030304" pitchFamily="18" charset="0"/>
              <a:cs typeface="Arial"/>
            </a:endParaRPr>
          </a:p>
          <a:p>
            <a:pPr>
              <a:lnSpc>
                <a:spcPct val="100000"/>
              </a:lnSpc>
              <a:spcBef>
                <a:spcPts val="40"/>
              </a:spcBef>
            </a:pPr>
            <a:endParaRPr sz="1400" dirty="0">
              <a:solidFill>
                <a:schemeClr val="bg1"/>
              </a:solidFill>
              <a:latin typeface="Book Antiqua" panose="02040602050305030304" pitchFamily="18" charset="0"/>
              <a:cs typeface="Arial"/>
            </a:endParaRPr>
          </a:p>
          <a:p>
            <a:pPr marL="29209" marR="5080" indent="721995" algn="r">
              <a:lnSpc>
                <a:spcPct val="91600"/>
              </a:lnSpc>
            </a:pPr>
            <a:r>
              <a:rPr sz="1600" b="1" dirty="0">
                <a:solidFill>
                  <a:schemeClr val="bg1"/>
                </a:solidFill>
                <a:latin typeface="Book Antiqua" panose="02040602050305030304" pitchFamily="18" charset="0"/>
                <a:cs typeface="Arial"/>
              </a:rPr>
              <a:t>Примања од </a:t>
            </a:r>
            <a:r>
              <a:rPr sz="1600" dirty="0">
                <a:solidFill>
                  <a:schemeClr val="bg1"/>
                </a:solidFill>
                <a:latin typeface="Book Antiqua" panose="02040602050305030304" pitchFamily="18" charset="0"/>
                <a:cs typeface="Times New Roman"/>
              </a:rPr>
              <a:t> </a:t>
            </a:r>
            <a:r>
              <a:rPr sz="1600" b="1" dirty="0">
                <a:solidFill>
                  <a:schemeClr val="bg1"/>
                </a:solidFill>
                <a:latin typeface="Book Antiqua" panose="02040602050305030304" pitchFamily="18" charset="0"/>
                <a:cs typeface="Arial"/>
              </a:rPr>
              <a:t>задуживања и </a:t>
            </a:r>
            <a:r>
              <a:rPr sz="1600" dirty="0">
                <a:solidFill>
                  <a:schemeClr val="bg1"/>
                </a:solidFill>
                <a:latin typeface="Book Antiqua" panose="02040602050305030304" pitchFamily="18" charset="0"/>
                <a:cs typeface="Times New Roman"/>
              </a:rPr>
              <a:t> </a:t>
            </a:r>
            <a:r>
              <a:rPr sz="1600" b="1" dirty="0">
                <a:solidFill>
                  <a:schemeClr val="bg1"/>
                </a:solidFill>
                <a:latin typeface="Book Antiqua" panose="02040602050305030304" pitchFamily="18" charset="0"/>
                <a:cs typeface="Arial"/>
              </a:rPr>
              <a:t>продаје финансијске</a:t>
            </a:r>
            <a:endParaRPr sz="1600" dirty="0">
              <a:solidFill>
                <a:schemeClr val="bg1"/>
              </a:solidFill>
              <a:latin typeface="Book Antiqua" panose="02040602050305030304" pitchFamily="18" charset="0"/>
              <a:cs typeface="Arial"/>
            </a:endParaRPr>
          </a:p>
          <a:p>
            <a:pPr marR="5715" algn="r">
              <a:lnSpc>
                <a:spcPts val="1750"/>
              </a:lnSpc>
            </a:pPr>
            <a:r>
              <a:rPr sz="1600" b="1" dirty="0">
                <a:solidFill>
                  <a:schemeClr val="bg1"/>
                </a:solidFill>
                <a:latin typeface="Book Antiqua" panose="02040602050305030304" pitchFamily="18" charset="0"/>
                <a:cs typeface="Arial"/>
              </a:rPr>
              <a:t>имовине</a:t>
            </a:r>
            <a:endParaRPr sz="1600" dirty="0">
              <a:solidFill>
                <a:schemeClr val="bg1"/>
              </a:solidFill>
              <a:latin typeface="Book Antiqua" panose="02040602050305030304" pitchFamily="18" charset="0"/>
              <a:cs typeface="Arial"/>
            </a:endParaRPr>
          </a:p>
          <a:p>
            <a:pPr>
              <a:lnSpc>
                <a:spcPct val="100000"/>
              </a:lnSpc>
              <a:spcBef>
                <a:spcPts val="45"/>
              </a:spcBef>
            </a:pPr>
            <a:endParaRPr sz="1450" dirty="0">
              <a:solidFill>
                <a:schemeClr val="bg1"/>
              </a:solidFill>
              <a:latin typeface="Book Antiqua" panose="02040602050305030304" pitchFamily="18" charset="0"/>
              <a:cs typeface="Arial"/>
            </a:endParaRPr>
          </a:p>
          <a:p>
            <a:pPr marL="522605" marR="5715" indent="-443865" algn="r">
              <a:lnSpc>
                <a:spcPts val="1750"/>
              </a:lnSpc>
            </a:pPr>
            <a:r>
              <a:rPr sz="1600" b="1" dirty="0">
                <a:solidFill>
                  <a:schemeClr val="bg1"/>
                </a:solidFill>
                <a:latin typeface="Book Antiqua" panose="02040602050305030304" pitchFamily="18" charset="0"/>
                <a:cs typeface="Arial"/>
              </a:rPr>
              <a:t>Пренета средства из </a:t>
            </a:r>
            <a:r>
              <a:rPr sz="1600" dirty="0">
                <a:solidFill>
                  <a:schemeClr val="bg1"/>
                </a:solidFill>
                <a:latin typeface="Book Antiqua" panose="02040602050305030304" pitchFamily="18" charset="0"/>
                <a:cs typeface="Times New Roman"/>
              </a:rPr>
              <a:t> </a:t>
            </a:r>
            <a:r>
              <a:rPr sz="1600" b="1" dirty="0">
                <a:solidFill>
                  <a:schemeClr val="bg1"/>
                </a:solidFill>
                <a:latin typeface="Book Antiqua" panose="02040602050305030304" pitchFamily="18" charset="0"/>
                <a:cs typeface="Arial"/>
              </a:rPr>
              <a:t>ранијих година</a:t>
            </a:r>
            <a:endParaRPr sz="1600" dirty="0">
              <a:solidFill>
                <a:schemeClr val="bg1"/>
              </a:solidFill>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8" name="Oval 27"/>
          <p:cNvSpPr/>
          <p:nvPr/>
        </p:nvSpPr>
        <p:spPr>
          <a:xfrm>
            <a:off x="2446663" y="2316282"/>
            <a:ext cx="1420346" cy="1321135"/>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accent2">
                  <a:lumMod val="40000"/>
                  <a:lumOff val="60000"/>
                </a:schemeClr>
              </a:solidFill>
              <a:latin typeface="Book Antiqua" panose="02040602050305030304" pitchFamily="18" charset="0"/>
            </a:endParaRPr>
          </a:p>
        </p:txBody>
      </p:sp>
      <p:sp>
        <p:nvSpPr>
          <p:cNvPr id="26" name="Oval 25"/>
          <p:cNvSpPr/>
          <p:nvPr/>
        </p:nvSpPr>
        <p:spPr>
          <a:xfrm>
            <a:off x="2844822" y="5056743"/>
            <a:ext cx="1346718" cy="1295400"/>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bg1"/>
              </a:solidFill>
              <a:latin typeface="Book Antiqua" panose="02040602050305030304" pitchFamily="18" charset="0"/>
            </a:endParaRPr>
          </a:p>
        </p:txBody>
      </p:sp>
      <p:sp>
        <p:nvSpPr>
          <p:cNvPr id="24" name="Oval 23"/>
          <p:cNvSpPr/>
          <p:nvPr/>
        </p:nvSpPr>
        <p:spPr>
          <a:xfrm>
            <a:off x="2328734" y="3725951"/>
            <a:ext cx="1346718" cy="1295400"/>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accent2">
                  <a:lumMod val="40000"/>
                  <a:lumOff val="60000"/>
                </a:schemeClr>
              </a:solidFill>
              <a:latin typeface="Book Antiqua" panose="02040602050305030304" pitchFamily="18" charset="0"/>
            </a:endParaRPr>
          </a:p>
        </p:txBody>
      </p:sp>
      <p:sp>
        <p:nvSpPr>
          <p:cNvPr id="20" name="Oval 19"/>
          <p:cNvSpPr/>
          <p:nvPr/>
        </p:nvSpPr>
        <p:spPr>
          <a:xfrm>
            <a:off x="3775862" y="1512075"/>
            <a:ext cx="1420346" cy="1321135"/>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accent2">
                  <a:lumMod val="40000"/>
                  <a:lumOff val="60000"/>
                </a:schemeClr>
              </a:solidFill>
              <a:latin typeface="Book Antiqua" panose="02040602050305030304" pitchFamily="18" charset="0"/>
            </a:endParaRPr>
          </a:p>
        </p:txBody>
      </p:sp>
      <p:sp>
        <p:nvSpPr>
          <p:cNvPr id="17" name="Oval 16"/>
          <p:cNvSpPr/>
          <p:nvPr/>
        </p:nvSpPr>
        <p:spPr>
          <a:xfrm>
            <a:off x="6395545" y="2508000"/>
            <a:ext cx="1411406" cy="1428127"/>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bg1"/>
              </a:solidFill>
              <a:latin typeface="Book Antiqua" panose="02040602050305030304" pitchFamily="18" charset="0"/>
            </a:endParaRPr>
          </a:p>
        </p:txBody>
      </p:sp>
      <p:sp>
        <p:nvSpPr>
          <p:cNvPr id="19" name="Oval 18"/>
          <p:cNvSpPr/>
          <p:nvPr/>
        </p:nvSpPr>
        <p:spPr>
          <a:xfrm>
            <a:off x="5257390" y="1532307"/>
            <a:ext cx="1422969" cy="1346143"/>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accent2">
                  <a:lumMod val="40000"/>
                  <a:lumOff val="60000"/>
                </a:schemeClr>
              </a:solidFill>
              <a:latin typeface="Book Antiqua" panose="02040602050305030304" pitchFamily="18" charset="0"/>
            </a:endParaRPr>
          </a:p>
        </p:txBody>
      </p:sp>
      <p:sp>
        <p:nvSpPr>
          <p:cNvPr id="18" name="Oval 17"/>
          <p:cNvSpPr/>
          <p:nvPr/>
        </p:nvSpPr>
        <p:spPr>
          <a:xfrm>
            <a:off x="5744911" y="5172436"/>
            <a:ext cx="1460417" cy="1371600"/>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bg1"/>
              </a:solidFill>
              <a:latin typeface="Book Antiqua" panose="02040602050305030304" pitchFamily="18" charset="0"/>
            </a:endParaRPr>
          </a:p>
        </p:txBody>
      </p:sp>
      <p:sp>
        <p:nvSpPr>
          <p:cNvPr id="16" name="Oval 15"/>
          <p:cNvSpPr/>
          <p:nvPr/>
        </p:nvSpPr>
        <p:spPr>
          <a:xfrm>
            <a:off x="4250249" y="5590674"/>
            <a:ext cx="1346718" cy="1295400"/>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bg1"/>
              </a:solidFill>
              <a:latin typeface="Book Antiqua" panose="02040602050305030304" pitchFamily="18" charset="0"/>
            </a:endParaRPr>
          </a:p>
        </p:txBody>
      </p:sp>
      <p:sp>
        <p:nvSpPr>
          <p:cNvPr id="15" name="Oval 14"/>
          <p:cNvSpPr/>
          <p:nvPr/>
        </p:nvSpPr>
        <p:spPr>
          <a:xfrm>
            <a:off x="3733800" y="2821028"/>
            <a:ext cx="2780097" cy="2715852"/>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dirty="0">
              <a:ln w="22225">
                <a:solidFill>
                  <a:schemeClr val="accent2"/>
                </a:solidFill>
                <a:prstDash val="solid"/>
              </a:ln>
              <a:solidFill>
                <a:schemeClr val="bg1"/>
              </a:solidFill>
              <a:latin typeface="Book Antiqua" panose="02040602050305030304" pitchFamily="18" charset="0"/>
            </a:endParaRPr>
          </a:p>
        </p:txBody>
      </p:sp>
      <p:sp>
        <p:nvSpPr>
          <p:cNvPr id="4" name="object 4"/>
          <p:cNvSpPr txBox="1"/>
          <p:nvPr/>
        </p:nvSpPr>
        <p:spPr>
          <a:xfrm>
            <a:off x="4227988" y="3091555"/>
            <a:ext cx="1791719" cy="2101216"/>
          </a:xfrm>
          <a:prstGeom prst="rect">
            <a:avLst/>
          </a:prstGeom>
        </p:spPr>
        <p:txBody>
          <a:bodyPr vert="horz" wrap="square" lIns="0" tIns="40005" rIns="0" bIns="0" rtlCol="0">
            <a:spAutoFit/>
          </a:bodyPr>
          <a:lstStyle/>
          <a:p>
            <a:pPr marL="12700" marR="5080" indent="-635" algn="ctr">
              <a:lnSpc>
                <a:spcPts val="2700"/>
              </a:lnSpc>
              <a:spcBef>
                <a:spcPts val="315"/>
              </a:spcBef>
            </a:pPr>
            <a:r>
              <a:rPr sz="2000" dirty="0">
                <a:solidFill>
                  <a:schemeClr val="bg1"/>
                </a:solidFill>
                <a:latin typeface="Book Antiqua" panose="02040602050305030304" pitchFamily="18" charset="0"/>
                <a:cs typeface="Arial"/>
              </a:rPr>
              <a:t>Укупни  буџетски  приходи и  </a:t>
            </a:r>
            <a:r>
              <a:rPr sz="2000" dirty="0" err="1">
                <a:solidFill>
                  <a:schemeClr val="bg1"/>
                </a:solidFill>
                <a:latin typeface="Book Antiqua" panose="02040602050305030304" pitchFamily="18" charset="0"/>
                <a:cs typeface="Arial"/>
              </a:rPr>
              <a:t>примања</a:t>
            </a:r>
            <a:r>
              <a:rPr sz="2000" dirty="0">
                <a:solidFill>
                  <a:schemeClr val="bg1"/>
                </a:solidFill>
                <a:latin typeface="Book Antiqua" panose="02040602050305030304" pitchFamily="18" charset="0"/>
                <a:cs typeface="Arial"/>
              </a:rPr>
              <a:t>  </a:t>
            </a:r>
            <a:r>
              <a:rPr lang="sr-Latn-RS" sz="2000" dirty="0" smtClean="0">
                <a:solidFill>
                  <a:schemeClr val="bg1"/>
                </a:solidFill>
                <a:latin typeface="Book Antiqua" panose="02040602050305030304" pitchFamily="18" charset="0"/>
                <a:cs typeface="Arial"/>
              </a:rPr>
              <a:t>389.033.578</a:t>
            </a:r>
            <a:endParaRPr sz="2000" dirty="0">
              <a:solidFill>
                <a:schemeClr val="bg1"/>
              </a:solidFill>
              <a:latin typeface="Book Antiqua" panose="02040602050305030304" pitchFamily="18" charset="0"/>
              <a:cs typeface="Arial"/>
            </a:endParaRPr>
          </a:p>
          <a:p>
            <a:pPr marL="1270" algn="ctr">
              <a:lnSpc>
                <a:spcPts val="2700"/>
              </a:lnSpc>
            </a:pPr>
            <a:r>
              <a:rPr sz="2000" dirty="0">
                <a:solidFill>
                  <a:schemeClr val="bg1"/>
                </a:solidFill>
                <a:latin typeface="Book Antiqua" panose="02040602050305030304" pitchFamily="18" charset="0"/>
                <a:cs typeface="Arial"/>
              </a:rPr>
              <a:t>динара</a:t>
            </a:r>
          </a:p>
        </p:txBody>
      </p:sp>
      <p:sp>
        <p:nvSpPr>
          <p:cNvPr id="6" name="object 6"/>
          <p:cNvSpPr txBox="1"/>
          <p:nvPr/>
        </p:nvSpPr>
        <p:spPr>
          <a:xfrm>
            <a:off x="3886175" y="1792268"/>
            <a:ext cx="1143000" cy="768800"/>
          </a:xfrm>
          <a:prstGeom prst="rect">
            <a:avLst/>
          </a:prstGeom>
        </p:spPr>
        <p:txBody>
          <a:bodyPr vert="horz" wrap="square" lIns="0" tIns="24765" rIns="0" bIns="0" rtlCol="0">
            <a:spAutoFit/>
          </a:bodyPr>
          <a:lstStyle/>
          <a:p>
            <a:pPr marL="12065" marR="5080" algn="ctr">
              <a:lnSpc>
                <a:spcPts val="1400"/>
              </a:lnSpc>
              <a:spcBef>
                <a:spcPts val="195"/>
              </a:spcBef>
            </a:pPr>
            <a:r>
              <a:rPr sz="1000" dirty="0">
                <a:solidFill>
                  <a:schemeClr val="bg1"/>
                </a:solidFill>
                <a:latin typeface="Book Antiqua" panose="02040602050305030304" pitchFamily="18" charset="0"/>
                <a:cs typeface="Arial"/>
              </a:rPr>
              <a:t>Приходи од  </a:t>
            </a:r>
            <a:r>
              <a:rPr sz="1000" dirty="0" err="1">
                <a:solidFill>
                  <a:schemeClr val="bg1"/>
                </a:solidFill>
                <a:latin typeface="Book Antiqua" panose="02040602050305030304" pitchFamily="18" charset="0"/>
                <a:cs typeface="Arial"/>
              </a:rPr>
              <a:t>пореза</a:t>
            </a:r>
            <a:r>
              <a:rPr sz="1000" dirty="0">
                <a:solidFill>
                  <a:schemeClr val="bg1"/>
                </a:solidFill>
                <a:latin typeface="Book Antiqua" panose="02040602050305030304" pitchFamily="18" charset="0"/>
                <a:cs typeface="Arial"/>
              </a:rPr>
              <a:t> </a:t>
            </a:r>
            <a:endParaRPr lang="sr-Latn-RS" sz="1000" dirty="0" smtClean="0">
              <a:solidFill>
                <a:schemeClr val="bg1"/>
              </a:solidFill>
              <a:latin typeface="Book Antiqua" panose="02040602050305030304" pitchFamily="18" charset="0"/>
              <a:cs typeface="Arial"/>
            </a:endParaRPr>
          </a:p>
          <a:p>
            <a:pPr marL="12065" marR="5080" algn="ctr">
              <a:lnSpc>
                <a:spcPts val="1400"/>
              </a:lnSpc>
              <a:spcBef>
                <a:spcPts val="195"/>
              </a:spcBef>
            </a:pPr>
            <a:r>
              <a:rPr lang="sr-Cyrl-RS" sz="1000" dirty="0" smtClean="0">
                <a:solidFill>
                  <a:schemeClr val="bg1"/>
                </a:solidFill>
                <a:latin typeface="Book Antiqua" panose="02040602050305030304" pitchFamily="18" charset="0"/>
                <a:cs typeface="Arial"/>
              </a:rPr>
              <a:t>250.142.283</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8" name="object 8"/>
          <p:cNvSpPr txBox="1"/>
          <p:nvPr/>
        </p:nvSpPr>
        <p:spPr>
          <a:xfrm>
            <a:off x="5529402" y="1932092"/>
            <a:ext cx="866143" cy="566181"/>
          </a:xfrm>
          <a:prstGeom prst="rect">
            <a:avLst/>
          </a:prstGeom>
        </p:spPr>
        <p:txBody>
          <a:bodyPr vert="horz" wrap="square" lIns="0" tIns="27305" rIns="0" bIns="0" rtlCol="0">
            <a:spAutoFit/>
          </a:bodyPr>
          <a:lstStyle/>
          <a:p>
            <a:pPr marL="12700" marR="5080" indent="-1905" algn="ctr">
              <a:lnSpc>
                <a:spcPts val="1400"/>
              </a:lnSpc>
              <a:spcBef>
                <a:spcPts val="215"/>
              </a:spcBef>
            </a:pPr>
            <a:r>
              <a:rPr sz="1000" dirty="0" err="1">
                <a:solidFill>
                  <a:schemeClr val="bg1"/>
                </a:solidFill>
                <a:latin typeface="Book Antiqua" panose="02040602050305030304" pitchFamily="18" charset="0"/>
                <a:cs typeface="Arial"/>
              </a:rPr>
              <a:t>Трансфери</a:t>
            </a:r>
            <a:r>
              <a:rPr sz="1000" dirty="0">
                <a:solidFill>
                  <a:schemeClr val="bg1"/>
                </a:solidFill>
                <a:latin typeface="Book Antiqua" panose="02040602050305030304" pitchFamily="18" charset="0"/>
                <a:cs typeface="Arial"/>
              </a:rPr>
              <a:t>  </a:t>
            </a:r>
            <a:r>
              <a:rPr lang="sr-Cyrl-RS" sz="1000" dirty="0" smtClean="0">
                <a:solidFill>
                  <a:schemeClr val="bg1"/>
                </a:solidFill>
                <a:latin typeface="Book Antiqua" panose="02040602050305030304" pitchFamily="18" charset="0"/>
                <a:cs typeface="Arial"/>
              </a:rPr>
              <a:t>3.300.000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10" name="object 10"/>
          <p:cNvSpPr txBox="1"/>
          <p:nvPr/>
        </p:nvSpPr>
        <p:spPr>
          <a:xfrm>
            <a:off x="5985306" y="5482144"/>
            <a:ext cx="912813" cy="745717"/>
          </a:xfrm>
          <a:prstGeom prst="rect">
            <a:avLst/>
          </a:prstGeom>
        </p:spPr>
        <p:txBody>
          <a:bodyPr vert="horz" wrap="square" lIns="0" tIns="27305" rIns="0" bIns="0" rtlCol="0">
            <a:spAutoFit/>
          </a:bodyPr>
          <a:lstStyle/>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Мешовити </a:t>
            </a:r>
            <a:r>
              <a:rPr sz="1000" dirty="0" err="1" smtClean="0">
                <a:solidFill>
                  <a:schemeClr val="bg1"/>
                </a:solidFill>
                <a:latin typeface="Book Antiqua" panose="02040602050305030304" pitchFamily="18" charset="0"/>
                <a:cs typeface="Arial"/>
              </a:rPr>
              <a:t>приходи</a:t>
            </a:r>
            <a:r>
              <a:rPr sz="1000" dirty="0" smtClean="0">
                <a:solidFill>
                  <a:schemeClr val="bg1"/>
                </a:solidFill>
                <a:latin typeface="Book Antiqua" panose="02040602050305030304" pitchFamily="18" charset="0"/>
                <a:cs typeface="Arial"/>
              </a:rPr>
              <a:t>  </a:t>
            </a:r>
            <a:r>
              <a:rPr lang="sr-Cyrl-RS" sz="1000" dirty="0" smtClean="0">
                <a:solidFill>
                  <a:schemeClr val="bg1"/>
                </a:solidFill>
                <a:latin typeface="Book Antiqua" panose="02040602050305030304" pitchFamily="18" charset="0"/>
                <a:cs typeface="Arial"/>
              </a:rPr>
              <a:t>50.230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12" name="object 12"/>
          <p:cNvSpPr txBox="1"/>
          <p:nvPr/>
        </p:nvSpPr>
        <p:spPr>
          <a:xfrm>
            <a:off x="2440746" y="3890915"/>
            <a:ext cx="1066800" cy="986809"/>
          </a:xfrm>
          <a:prstGeom prst="rect">
            <a:avLst/>
          </a:prstGeom>
        </p:spPr>
        <p:txBody>
          <a:bodyPr vert="horz" wrap="square" lIns="0" tIns="24765" rIns="0" bIns="0" rtlCol="0">
            <a:spAutoFit/>
          </a:bodyPr>
          <a:lstStyle/>
          <a:p>
            <a:pPr marL="12700" marR="5080" indent="1270" algn="ctr">
              <a:lnSpc>
                <a:spcPts val="1400"/>
              </a:lnSpc>
              <a:spcBef>
                <a:spcPts val="195"/>
              </a:spcBef>
            </a:pPr>
            <a:r>
              <a:rPr lang="sr-Cyrl-RS" sz="1000" dirty="0" smtClean="0">
                <a:solidFill>
                  <a:schemeClr val="bg1"/>
                </a:solidFill>
                <a:latin typeface="Book Antiqua" panose="02040602050305030304" pitchFamily="18" charset="0"/>
                <a:cs typeface="Arial"/>
              </a:rPr>
              <a:t>Накнаде за коришћење јавних површина</a:t>
            </a:r>
          </a:p>
          <a:p>
            <a:pPr marL="12700" marR="5080" indent="1270" algn="ctr">
              <a:lnSpc>
                <a:spcPts val="1400"/>
              </a:lnSpc>
              <a:spcBef>
                <a:spcPts val="195"/>
              </a:spcBef>
            </a:pPr>
            <a:r>
              <a:rPr lang="sr-Cyrl-RS" sz="1000" dirty="0" smtClean="0">
                <a:solidFill>
                  <a:schemeClr val="bg1"/>
                </a:solidFill>
                <a:latin typeface="Book Antiqua" panose="02040602050305030304" pitchFamily="18" charset="0"/>
                <a:cs typeface="Arial"/>
              </a:rPr>
              <a:t>19.400.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spcBef>
                <a:spcPts val="325"/>
              </a:spcBef>
            </a:pPr>
            <a:r>
              <a:rPr sz="1000" dirty="0">
                <a:solidFill>
                  <a:schemeClr val="bg1"/>
                </a:solidFill>
                <a:latin typeface="Book Antiqua" panose="02040602050305030304" pitchFamily="18" charset="0"/>
                <a:cs typeface="Arial"/>
              </a:rPr>
              <a:t>динара</a:t>
            </a:r>
          </a:p>
        </p:txBody>
      </p:sp>
      <p:sp>
        <p:nvSpPr>
          <p:cNvPr id="13" name="object 13"/>
          <p:cNvSpPr txBox="1">
            <a:spLocks noGrp="1"/>
          </p:cNvSpPr>
          <p:nvPr>
            <p:ph type="sldNum" sz="quarter" idx="7"/>
          </p:nvPr>
        </p:nvSpPr>
        <p:spPr>
          <a:xfrm>
            <a:off x="8857484" y="692149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spc="-60" dirty="0">
                <a:latin typeface="Book Antiqua" panose="02040602050305030304" pitchFamily="18" charset="0"/>
              </a:rPr>
              <a:t>11</a:t>
            </a:fld>
            <a:endParaRPr spc="-60" dirty="0">
              <a:latin typeface="Book Antiqua" panose="02040602050305030304" pitchFamily="18" charset="0"/>
            </a:endParaRPr>
          </a:p>
        </p:txBody>
      </p:sp>
      <p:sp>
        <p:nvSpPr>
          <p:cNvPr id="21" name="object 10"/>
          <p:cNvSpPr txBox="1"/>
          <p:nvPr/>
        </p:nvSpPr>
        <p:spPr>
          <a:xfrm>
            <a:off x="4452107" y="5749985"/>
            <a:ext cx="912813" cy="950901"/>
          </a:xfrm>
          <a:prstGeom prst="rect">
            <a:avLst/>
          </a:prstGeom>
        </p:spPr>
        <p:txBody>
          <a:bodyPr vert="horz" wrap="square" lIns="0" tIns="27305" rIns="0" bIns="0" rtlCol="0">
            <a:spAutoFit/>
          </a:bodyPr>
          <a:lstStyle/>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Локалне комуналне таксе</a:t>
            </a:r>
          </a:p>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8.000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22" name="Oval 21"/>
          <p:cNvSpPr/>
          <p:nvPr/>
        </p:nvSpPr>
        <p:spPr>
          <a:xfrm>
            <a:off x="6586793" y="3942174"/>
            <a:ext cx="1346718" cy="1295400"/>
          </a:xfrm>
          <a:prstGeom prst="ellipse">
            <a:avLst/>
          </a:prstGeom>
          <a:solidFill>
            <a:srgbClr val="00B0F0"/>
          </a:solidFill>
          <a:ln>
            <a:solidFill>
              <a:srgbClr val="B7A0CE"/>
            </a:solidFill>
          </a:ln>
          <a:effectLst>
            <a:softEdge rad="63500"/>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ts val="1400"/>
              </a:lnSpc>
            </a:pPr>
            <a:endParaRPr lang="sr-Latn-RS" b="1">
              <a:ln w="22225">
                <a:solidFill>
                  <a:schemeClr val="accent2"/>
                </a:solidFill>
                <a:prstDash val="solid"/>
              </a:ln>
              <a:solidFill>
                <a:schemeClr val="bg1"/>
              </a:solidFill>
              <a:latin typeface="Book Antiqua" panose="02040602050305030304" pitchFamily="18" charset="0"/>
            </a:endParaRPr>
          </a:p>
        </p:txBody>
      </p:sp>
      <p:sp>
        <p:nvSpPr>
          <p:cNvPr id="23" name="object 10"/>
          <p:cNvSpPr txBox="1"/>
          <p:nvPr/>
        </p:nvSpPr>
        <p:spPr>
          <a:xfrm>
            <a:off x="6803745" y="4225500"/>
            <a:ext cx="912813" cy="771365"/>
          </a:xfrm>
          <a:prstGeom prst="rect">
            <a:avLst/>
          </a:prstGeom>
        </p:spPr>
        <p:txBody>
          <a:bodyPr vert="horz" wrap="square" lIns="0" tIns="27305" rIns="0" bIns="0" rtlCol="0">
            <a:spAutoFit/>
          </a:bodyPr>
          <a:lstStyle/>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Приходи од такси и казни</a:t>
            </a:r>
          </a:p>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4.100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25" name="object 10"/>
          <p:cNvSpPr txBox="1"/>
          <p:nvPr/>
        </p:nvSpPr>
        <p:spPr>
          <a:xfrm>
            <a:off x="2973850" y="5401759"/>
            <a:ext cx="1027419" cy="771365"/>
          </a:xfrm>
          <a:prstGeom prst="rect">
            <a:avLst/>
          </a:prstGeom>
        </p:spPr>
        <p:txBody>
          <a:bodyPr vert="horz" wrap="square" lIns="0" tIns="27305" rIns="0" bIns="0" rtlCol="0">
            <a:spAutoFit/>
          </a:bodyPr>
          <a:lstStyle/>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Меморандумске ставке</a:t>
            </a:r>
          </a:p>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1.850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27" name="object 10"/>
          <p:cNvSpPr txBox="1"/>
          <p:nvPr/>
        </p:nvSpPr>
        <p:spPr>
          <a:xfrm>
            <a:off x="6597085" y="2689026"/>
            <a:ext cx="1027419" cy="1130438"/>
          </a:xfrm>
          <a:prstGeom prst="rect">
            <a:avLst/>
          </a:prstGeom>
        </p:spPr>
        <p:txBody>
          <a:bodyPr vert="horz" wrap="square" lIns="0" tIns="27305" rIns="0" bIns="0" rtlCol="0">
            <a:spAutoFit/>
          </a:bodyPr>
          <a:lstStyle/>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Примања од продаје финансијске имовине</a:t>
            </a:r>
          </a:p>
          <a:p>
            <a:pPr marL="12700" marR="5080" algn="ctr">
              <a:lnSpc>
                <a:spcPts val="1400"/>
              </a:lnSpc>
              <a:spcBef>
                <a:spcPts val="215"/>
              </a:spcBef>
            </a:pPr>
            <a:r>
              <a:rPr lang="sr-Cyrl-RS" sz="1000" dirty="0" smtClean="0">
                <a:solidFill>
                  <a:schemeClr val="bg1"/>
                </a:solidFill>
                <a:latin typeface="Book Antiqua" panose="02040602050305030304" pitchFamily="18" charset="0"/>
                <a:cs typeface="Arial"/>
              </a:rPr>
              <a:t>2.500</a:t>
            </a:r>
            <a:r>
              <a:rPr sz="1000" dirty="0" smtClean="0">
                <a:solidFill>
                  <a:schemeClr val="bg1"/>
                </a:solidFill>
                <a:latin typeface="Book Antiqua" panose="02040602050305030304" pitchFamily="18" charset="0"/>
                <a:cs typeface="Arial"/>
              </a:rPr>
              <a:t>.000</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29" name="object 6"/>
          <p:cNvSpPr txBox="1"/>
          <p:nvPr/>
        </p:nvSpPr>
        <p:spPr>
          <a:xfrm>
            <a:off x="2577965" y="2666223"/>
            <a:ext cx="1143000" cy="743152"/>
          </a:xfrm>
          <a:prstGeom prst="rect">
            <a:avLst/>
          </a:prstGeom>
        </p:spPr>
        <p:txBody>
          <a:bodyPr vert="horz" wrap="square" lIns="0" tIns="24765" rIns="0" bIns="0" rtlCol="0">
            <a:spAutoFit/>
          </a:bodyPr>
          <a:lstStyle/>
          <a:p>
            <a:pPr marL="12065" marR="5080" algn="ctr">
              <a:lnSpc>
                <a:spcPts val="1400"/>
              </a:lnSpc>
              <a:spcBef>
                <a:spcPts val="195"/>
              </a:spcBef>
            </a:pPr>
            <a:r>
              <a:rPr lang="sr-Cyrl-RS" sz="1000" dirty="0" smtClean="0">
                <a:solidFill>
                  <a:schemeClr val="bg1"/>
                </a:solidFill>
                <a:latin typeface="Book Antiqua" panose="02040602050305030304" pitchFamily="18" charset="0"/>
                <a:cs typeface="Arial"/>
              </a:rPr>
              <a:t>Пренета средства из претходне године 49.511.295</a:t>
            </a:r>
            <a:endParaRPr sz="1000" dirty="0">
              <a:solidFill>
                <a:schemeClr val="bg1"/>
              </a:solidFill>
              <a:latin typeface="Book Antiqua" panose="02040602050305030304" pitchFamily="18" charset="0"/>
              <a:cs typeface="Arial"/>
            </a:endParaRPr>
          </a:p>
          <a:p>
            <a:pPr algn="ctr">
              <a:lnSpc>
                <a:spcPts val="1400"/>
              </a:lnSpc>
            </a:pPr>
            <a:r>
              <a:rPr sz="1000" dirty="0">
                <a:solidFill>
                  <a:schemeClr val="bg1"/>
                </a:solidFill>
                <a:latin typeface="Book Antiqua" panose="02040602050305030304" pitchFamily="18" charset="0"/>
                <a:cs typeface="Arial"/>
              </a:rPr>
              <a:t>динара</a:t>
            </a:r>
          </a:p>
        </p:txBody>
      </p:sp>
      <p:sp>
        <p:nvSpPr>
          <p:cNvPr id="3" name="TextBox 2"/>
          <p:cNvSpPr txBox="1"/>
          <p:nvPr/>
        </p:nvSpPr>
        <p:spPr>
          <a:xfrm>
            <a:off x="2106259" y="455915"/>
            <a:ext cx="6179897" cy="954107"/>
          </a:xfrm>
          <a:prstGeom prst="rect">
            <a:avLst/>
          </a:prstGeom>
          <a:noFill/>
        </p:spPr>
        <p:txBody>
          <a:bodyPr wrap="none" rtlCol="0">
            <a:spAutoFit/>
          </a:bodyPr>
          <a:lstStyle/>
          <a:p>
            <a:r>
              <a:rPr lang="sr-Cyrl-RS" sz="2800" b="1" dirty="0" smtClean="0">
                <a:solidFill>
                  <a:schemeClr val="bg1"/>
                </a:solidFill>
                <a:latin typeface="Book Antiqua" panose="02040602050305030304" pitchFamily="18" charset="0"/>
              </a:rPr>
              <a:t>Структура планираних прихода и</a:t>
            </a:r>
          </a:p>
          <a:p>
            <a:pPr algn="ctr"/>
            <a:r>
              <a:rPr lang="sr-Cyrl-RS" sz="2800" b="1" dirty="0" smtClean="0">
                <a:solidFill>
                  <a:schemeClr val="bg1"/>
                </a:solidFill>
                <a:latin typeface="Book Antiqua" panose="02040602050305030304" pitchFamily="18" charset="0"/>
              </a:rPr>
              <a:t>примања за 2021. годину</a:t>
            </a:r>
            <a:endParaRPr lang="sr-Latn-RS" sz="2800" b="1" dirty="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12</a:t>
            </a:fld>
            <a:endParaRPr spc="-60" dirty="0"/>
          </a:p>
        </p:txBody>
      </p:sp>
      <p:graphicFrame>
        <p:nvGraphicFramePr>
          <p:cNvPr id="24" name="Chart 23"/>
          <p:cNvGraphicFramePr/>
          <p:nvPr>
            <p:extLst>
              <p:ext uri="{D42A27DB-BD31-4B8C-83A1-F6EECF244321}">
                <p14:modId xmlns:p14="http://schemas.microsoft.com/office/powerpoint/2010/main" val="3101477761"/>
              </p:ext>
            </p:extLst>
          </p:nvPr>
        </p:nvGraphicFramePr>
        <p:xfrm>
          <a:off x="1524000" y="2471224"/>
          <a:ext cx="670560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071157" y="533400"/>
            <a:ext cx="6179897" cy="954107"/>
          </a:xfrm>
          <a:prstGeom prst="rect">
            <a:avLst/>
          </a:prstGeom>
          <a:noFill/>
        </p:spPr>
        <p:txBody>
          <a:bodyPr wrap="none" rtlCol="0">
            <a:spAutoFit/>
          </a:bodyPr>
          <a:lstStyle/>
          <a:p>
            <a:r>
              <a:rPr lang="sr-Cyrl-RS" sz="2800" b="1" dirty="0" smtClean="0">
                <a:solidFill>
                  <a:schemeClr val="bg1"/>
                </a:solidFill>
                <a:latin typeface="Book Antiqua" panose="02040602050305030304" pitchFamily="18" charset="0"/>
              </a:rPr>
              <a:t>Структура планираних прихода и</a:t>
            </a:r>
          </a:p>
          <a:p>
            <a:pPr algn="ctr"/>
            <a:r>
              <a:rPr lang="sr-Cyrl-RS" sz="2800" b="1" dirty="0" smtClean="0">
                <a:solidFill>
                  <a:schemeClr val="bg1"/>
                </a:solidFill>
                <a:latin typeface="Book Antiqua" panose="02040602050305030304" pitchFamily="18" charset="0"/>
              </a:rPr>
              <a:t>примања за 2021. годину</a:t>
            </a:r>
            <a:endParaRPr lang="sr-Latn-RS" sz="2800" b="1" dirty="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685800" y="472469"/>
            <a:ext cx="8991600" cy="504625"/>
          </a:xfrm>
          <a:prstGeom prst="rect">
            <a:avLst/>
          </a:prstGeom>
        </p:spPr>
        <p:txBody>
          <a:bodyPr vert="horz" wrap="square" lIns="0" tIns="12065" rIns="0" bIns="0" rtlCol="0">
            <a:spAutoFit/>
          </a:bodyPr>
          <a:lstStyle/>
          <a:p>
            <a:pPr marL="1845945" marR="5080" indent="-1833880">
              <a:lnSpc>
                <a:spcPct val="100000"/>
              </a:lnSpc>
              <a:spcBef>
                <a:spcPts val="95"/>
              </a:spcBef>
            </a:pPr>
            <a:r>
              <a:rPr sz="3200" b="0" dirty="0">
                <a:solidFill>
                  <a:schemeClr val="bg1"/>
                </a:solidFill>
                <a:latin typeface="Book Antiqua" panose="02040602050305030304" pitchFamily="18" charset="0"/>
              </a:rPr>
              <a:t>Шта се </a:t>
            </a:r>
            <a:r>
              <a:rPr sz="3200" b="0" dirty="0" err="1">
                <a:solidFill>
                  <a:schemeClr val="bg1"/>
                </a:solidFill>
                <a:latin typeface="Book Antiqua" panose="02040602050305030304" pitchFamily="18" charset="0"/>
              </a:rPr>
              <a:t>променило</a:t>
            </a:r>
            <a:r>
              <a:rPr sz="3200" b="0" dirty="0">
                <a:solidFill>
                  <a:schemeClr val="bg1"/>
                </a:solidFill>
                <a:latin typeface="Book Antiqua" panose="02040602050305030304" pitchFamily="18" charset="0"/>
              </a:rPr>
              <a:t> </a:t>
            </a:r>
            <a:r>
              <a:rPr sz="3200" b="0" dirty="0" smtClean="0">
                <a:solidFill>
                  <a:schemeClr val="bg1"/>
                </a:solidFill>
                <a:latin typeface="Book Antiqua" panose="02040602050305030304" pitchFamily="18" charset="0"/>
              </a:rPr>
              <a:t>у</a:t>
            </a:r>
            <a:r>
              <a:rPr lang="sr-Latn-RS" sz="3200" b="0" dirty="0" smtClean="0">
                <a:solidFill>
                  <a:schemeClr val="bg1"/>
                </a:solidFill>
                <a:latin typeface="Book Antiqua" panose="02040602050305030304" pitchFamily="18" charset="0"/>
              </a:rPr>
              <a:t> </a:t>
            </a:r>
            <a:r>
              <a:rPr sz="3200" b="0" dirty="0" err="1" smtClean="0">
                <a:solidFill>
                  <a:schemeClr val="bg1"/>
                </a:solidFill>
                <a:latin typeface="Book Antiqua" panose="02040602050305030304" pitchFamily="18" charset="0"/>
              </a:rPr>
              <a:t>односу</a:t>
            </a:r>
            <a:r>
              <a:rPr sz="3200" b="0" dirty="0" smtClean="0">
                <a:solidFill>
                  <a:schemeClr val="bg1"/>
                </a:solidFill>
                <a:latin typeface="Book Antiqua" panose="02040602050305030304" pitchFamily="18" charset="0"/>
              </a:rPr>
              <a:t> </a:t>
            </a:r>
            <a:r>
              <a:rPr sz="3200" b="0" dirty="0">
                <a:solidFill>
                  <a:schemeClr val="bg1"/>
                </a:solidFill>
                <a:latin typeface="Book Antiqua" panose="02040602050305030304" pitchFamily="18" charset="0"/>
              </a:rPr>
              <a:t>на  2020. годину?</a:t>
            </a:r>
            <a:endParaRPr sz="3200" dirty="0">
              <a:solidFill>
                <a:schemeClr val="bg1"/>
              </a:solidFill>
              <a:latin typeface="Book Antiqua" panose="02040602050305030304" pitchFamily="18" charset="0"/>
            </a:endParaRPr>
          </a:p>
        </p:txBody>
      </p:sp>
      <p:sp>
        <p:nvSpPr>
          <p:cNvPr id="3" name="object 3"/>
          <p:cNvSpPr txBox="1"/>
          <p:nvPr/>
        </p:nvSpPr>
        <p:spPr>
          <a:xfrm>
            <a:off x="533400" y="1552549"/>
            <a:ext cx="8911337" cy="5359929"/>
          </a:xfrm>
          <a:prstGeom prst="rect">
            <a:avLst/>
          </a:prstGeom>
        </p:spPr>
        <p:txBody>
          <a:bodyPr vert="horz" wrap="square" lIns="0" tIns="78740" rIns="0" bIns="0" rtlCol="0">
            <a:spAutoFit/>
          </a:bodyPr>
          <a:lstStyle/>
          <a:p>
            <a:pPr marL="354965" marR="152400" indent="-342900" algn="just">
              <a:lnSpc>
                <a:spcPct val="80000"/>
              </a:lnSpc>
              <a:spcBef>
                <a:spcPts val="620"/>
              </a:spcBef>
              <a:buChar char="•"/>
              <a:tabLst>
                <a:tab pos="355600" algn="l"/>
              </a:tabLst>
            </a:pPr>
            <a:r>
              <a:rPr sz="2400" dirty="0">
                <a:solidFill>
                  <a:schemeClr val="bg1"/>
                </a:solidFill>
                <a:latin typeface="Book Antiqua" panose="02040602050305030304" pitchFamily="18" charset="0"/>
                <a:cs typeface="Arial"/>
              </a:rPr>
              <a:t>Укупни приходи и примања наше општине у 2020. години </a:t>
            </a:r>
            <a:r>
              <a:rPr sz="2400" dirty="0" err="1">
                <a:solidFill>
                  <a:schemeClr val="bg1"/>
                </a:solidFill>
                <a:latin typeface="Book Antiqua" panose="02040602050305030304" pitchFamily="18" charset="0"/>
                <a:cs typeface="Arial"/>
              </a:rPr>
              <a:t>су</a:t>
            </a:r>
            <a:r>
              <a:rPr sz="2400" dirty="0">
                <a:solidFill>
                  <a:schemeClr val="bg1"/>
                </a:solidFill>
                <a:latin typeface="Book Antiqua" panose="02040602050305030304" pitchFamily="18" charset="0"/>
                <a:cs typeface="Arial"/>
              </a:rPr>
              <a:t> </a:t>
            </a:r>
            <a:r>
              <a:rPr sz="2400" dirty="0" err="1" smtClean="0">
                <a:solidFill>
                  <a:schemeClr val="bg1"/>
                </a:solidFill>
                <a:latin typeface="Book Antiqua" panose="02040602050305030304" pitchFamily="18" charset="0"/>
                <a:cs typeface="Arial"/>
              </a:rPr>
              <a:t>се</a:t>
            </a:r>
            <a:r>
              <a:rPr lang="sr-Latn-RS" sz="2400" dirty="0">
                <a:solidFill>
                  <a:schemeClr val="bg1"/>
                </a:solidFill>
                <a:latin typeface="Book Antiqua" panose="02040602050305030304" pitchFamily="18" charset="0"/>
                <a:cs typeface="Arial"/>
              </a:rPr>
              <a:t> </a:t>
            </a:r>
            <a:r>
              <a:rPr sz="2400" dirty="0" err="1" smtClean="0">
                <a:solidFill>
                  <a:schemeClr val="bg1"/>
                </a:solidFill>
                <a:latin typeface="Book Antiqua" panose="02040602050305030304" pitchFamily="18" charset="0"/>
                <a:cs typeface="Arial"/>
              </a:rPr>
              <a:t>смањили</a:t>
            </a:r>
            <a:r>
              <a:rPr sz="2400" dirty="0" smtClean="0">
                <a:solidFill>
                  <a:schemeClr val="bg1"/>
                </a:solidFill>
                <a:latin typeface="Book Antiqua" panose="02040602050305030304" pitchFamily="18" charset="0"/>
                <a:cs typeface="Arial"/>
              </a:rPr>
              <a:t> </a:t>
            </a:r>
            <a:r>
              <a:rPr sz="2400" dirty="0">
                <a:solidFill>
                  <a:schemeClr val="bg1"/>
                </a:solidFill>
                <a:latin typeface="Book Antiqua" panose="02040602050305030304" pitchFamily="18" charset="0"/>
                <a:cs typeface="Arial"/>
              </a:rPr>
              <a:t>у односу на последњу измену Одлуке о буџету за  2020. годину, </a:t>
            </a:r>
            <a:r>
              <a:rPr sz="2400" dirty="0" err="1">
                <a:solidFill>
                  <a:schemeClr val="bg1"/>
                </a:solidFill>
                <a:latin typeface="Book Antiqua" panose="02040602050305030304" pitchFamily="18" charset="0"/>
                <a:cs typeface="Arial"/>
              </a:rPr>
              <a:t>за</a:t>
            </a:r>
            <a:r>
              <a:rPr sz="2400" dirty="0">
                <a:solidFill>
                  <a:schemeClr val="bg1"/>
                </a:solidFill>
                <a:latin typeface="Book Antiqua" panose="02040602050305030304" pitchFamily="18" charset="0"/>
                <a:cs typeface="Arial"/>
              </a:rPr>
              <a:t> </a:t>
            </a:r>
            <a:r>
              <a:rPr lang="sr-Latn-RS" sz="2400" b="1" dirty="0" smtClean="0">
                <a:solidFill>
                  <a:schemeClr val="bg1"/>
                </a:solidFill>
                <a:latin typeface="Book Antiqua" panose="02040602050305030304" pitchFamily="18" charset="0"/>
                <a:cs typeface="Arial"/>
              </a:rPr>
              <a:t>56.312.111</a:t>
            </a:r>
            <a:r>
              <a:rPr sz="2400" b="1" dirty="0" smtClean="0">
                <a:solidFill>
                  <a:schemeClr val="bg1"/>
                </a:solidFill>
                <a:latin typeface="Book Antiqua" panose="02040602050305030304" pitchFamily="18" charset="0"/>
                <a:cs typeface="Arial"/>
              </a:rPr>
              <a:t> </a:t>
            </a:r>
            <a:r>
              <a:rPr sz="2400" dirty="0">
                <a:solidFill>
                  <a:schemeClr val="bg1"/>
                </a:solidFill>
                <a:latin typeface="Book Antiqua" panose="02040602050305030304" pitchFamily="18" charset="0"/>
                <a:cs typeface="Arial"/>
              </a:rPr>
              <a:t>динара, односно </a:t>
            </a:r>
            <a:r>
              <a:rPr sz="2400" dirty="0" err="1">
                <a:solidFill>
                  <a:schemeClr val="bg1"/>
                </a:solidFill>
                <a:latin typeface="Book Antiqua" panose="02040602050305030304" pitchFamily="18" charset="0"/>
                <a:cs typeface="Arial"/>
              </a:rPr>
              <a:t>за</a:t>
            </a:r>
            <a:r>
              <a:rPr sz="2400" dirty="0">
                <a:solidFill>
                  <a:schemeClr val="bg1"/>
                </a:solidFill>
                <a:latin typeface="Book Antiqua" panose="02040602050305030304" pitchFamily="18" charset="0"/>
                <a:cs typeface="Arial"/>
              </a:rPr>
              <a:t> </a:t>
            </a:r>
            <a:r>
              <a:rPr lang="sr-Latn-RS" sz="2400" b="1" dirty="0" smtClean="0">
                <a:solidFill>
                  <a:schemeClr val="bg1"/>
                </a:solidFill>
                <a:latin typeface="Book Antiqua" panose="02040602050305030304" pitchFamily="18" charset="0"/>
                <a:cs typeface="Arial"/>
              </a:rPr>
              <a:t>12,64</a:t>
            </a:r>
            <a:r>
              <a:rPr sz="2400" b="1" dirty="0" smtClean="0">
                <a:solidFill>
                  <a:schemeClr val="bg1"/>
                </a:solidFill>
                <a:latin typeface="Book Antiqua" panose="02040602050305030304" pitchFamily="18" charset="0"/>
                <a:cs typeface="Arial"/>
              </a:rPr>
              <a:t> </a:t>
            </a:r>
            <a:r>
              <a:rPr sz="2400" b="1" dirty="0">
                <a:solidFill>
                  <a:schemeClr val="bg1"/>
                </a:solidFill>
                <a:latin typeface="Book Antiqua" panose="02040602050305030304" pitchFamily="18" charset="0"/>
                <a:cs typeface="Arial"/>
              </a:rPr>
              <a:t>%</a:t>
            </a:r>
            <a:r>
              <a:rPr sz="2400" dirty="0">
                <a:solidFill>
                  <a:schemeClr val="bg1"/>
                </a:solidFill>
                <a:latin typeface="Book Antiqua" panose="02040602050305030304" pitchFamily="18" charset="0"/>
                <a:cs typeface="Arial"/>
              </a:rPr>
              <a:t>.</a:t>
            </a:r>
          </a:p>
          <a:p>
            <a:pPr>
              <a:lnSpc>
                <a:spcPct val="100000"/>
              </a:lnSpc>
              <a:spcBef>
                <a:spcPts val="15"/>
              </a:spcBef>
              <a:buFont typeface="Arial"/>
              <a:buChar char="•"/>
            </a:pPr>
            <a:endParaRPr sz="2800" dirty="0">
              <a:latin typeface="Book Antiqua" panose="02040602050305030304" pitchFamily="18" charset="0"/>
              <a:cs typeface="Arial"/>
            </a:endParaRP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Порези на зараде </a:t>
            </a:r>
            <a:r>
              <a:rPr lang="sr-Cyrl-RS" sz="1600" dirty="0" smtClean="0">
                <a:solidFill>
                  <a:schemeClr val="bg1"/>
                </a:solidFill>
                <a:latin typeface="Book Antiqua" panose="02040602050305030304" pitchFamily="18" charset="0"/>
                <a:cs typeface="Arial"/>
              </a:rPr>
              <a:t>су смањени за 8.663.079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Локалне комуналне таксе </a:t>
            </a:r>
            <a:r>
              <a:rPr lang="sr-Cyrl-RS" sz="1600" dirty="0" smtClean="0">
                <a:solidFill>
                  <a:schemeClr val="bg1"/>
                </a:solidFill>
                <a:latin typeface="Book Antiqua" panose="02040602050305030304" pitchFamily="18" charset="0"/>
                <a:cs typeface="Arial"/>
              </a:rPr>
              <a:t>су се смањиле за 7.000.000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Апсолутна права </a:t>
            </a:r>
            <a:r>
              <a:rPr lang="sr-Cyrl-RS" sz="1600" dirty="0" smtClean="0">
                <a:solidFill>
                  <a:schemeClr val="bg1"/>
                </a:solidFill>
                <a:latin typeface="Book Antiqua" panose="02040602050305030304" pitchFamily="18" charset="0"/>
                <a:cs typeface="Arial"/>
              </a:rPr>
              <a:t>су се смањила за 10.000.000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Самосталне делатности </a:t>
            </a:r>
            <a:r>
              <a:rPr lang="sr-Cyrl-RS" sz="1600" dirty="0" smtClean="0">
                <a:solidFill>
                  <a:schemeClr val="bg1"/>
                </a:solidFill>
                <a:latin typeface="Book Antiqua" panose="02040602050305030304" pitchFamily="18" charset="0"/>
                <a:cs typeface="Arial"/>
              </a:rPr>
              <a:t>су се смањиле за 11.000.000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Приходи органа </a:t>
            </a:r>
            <a:r>
              <a:rPr lang="sr-Cyrl-RS" sz="1600" dirty="0" smtClean="0">
                <a:solidFill>
                  <a:schemeClr val="bg1"/>
                </a:solidFill>
                <a:latin typeface="Book Antiqua" panose="02040602050305030304" pitchFamily="18" charset="0"/>
                <a:cs typeface="Arial"/>
              </a:rPr>
              <a:t>су се смањили за  10.435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Административне таксе </a:t>
            </a:r>
            <a:r>
              <a:rPr lang="sr-Cyrl-RS" sz="1600" dirty="0" smtClean="0">
                <a:solidFill>
                  <a:schemeClr val="bg1"/>
                </a:solidFill>
                <a:latin typeface="Book Antiqua" panose="02040602050305030304" pitchFamily="18" charset="0"/>
                <a:cs typeface="Arial"/>
              </a:rPr>
              <a:t>су се смањиле за 2.000.000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Прекршајни налози </a:t>
            </a:r>
            <a:r>
              <a:rPr lang="sr-Cyrl-RS" sz="1600" dirty="0" smtClean="0">
                <a:solidFill>
                  <a:schemeClr val="bg1"/>
                </a:solidFill>
                <a:latin typeface="Book Antiqua" panose="02040602050305030304" pitchFamily="18" charset="0"/>
                <a:cs typeface="Arial"/>
              </a:rPr>
              <a:t>су се смањили за 6.000.000 динара</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Мешовити приходи </a:t>
            </a:r>
            <a:r>
              <a:rPr lang="sr-Cyrl-RS" sz="1600" dirty="0" smtClean="0">
                <a:solidFill>
                  <a:schemeClr val="bg1"/>
                </a:solidFill>
                <a:latin typeface="Book Antiqua" panose="02040602050305030304" pitchFamily="18" charset="0"/>
                <a:cs typeface="Arial"/>
              </a:rPr>
              <a:t>су се смањили за 29.000.000 динара и </a:t>
            </a:r>
          </a:p>
          <a:p>
            <a:pPr marL="1438275" marR="135890" lvl="1" indent="-342900">
              <a:lnSpc>
                <a:spcPts val="2200"/>
              </a:lnSpc>
              <a:buFont typeface="Arial"/>
              <a:buChar char="•"/>
              <a:tabLst>
                <a:tab pos="1884045" algn="l"/>
                <a:tab pos="1884680" algn="l"/>
              </a:tabLst>
            </a:pPr>
            <a:r>
              <a:rPr lang="sr-Cyrl-RS" sz="1600" dirty="0" smtClean="0">
                <a:solidFill>
                  <a:schemeClr val="accent2"/>
                </a:solidFill>
                <a:latin typeface="Book Antiqua" panose="02040602050305030304" pitchFamily="18" charset="0"/>
                <a:cs typeface="Arial"/>
              </a:rPr>
              <a:t>Накнаде за коришћење грађевинског земљишта </a:t>
            </a:r>
            <a:r>
              <a:rPr lang="sr-Cyrl-RS" sz="1600" dirty="0" smtClean="0">
                <a:solidFill>
                  <a:schemeClr val="bg1"/>
                </a:solidFill>
                <a:latin typeface="Book Antiqua" panose="02040602050305030304" pitchFamily="18" charset="0"/>
                <a:cs typeface="Arial"/>
              </a:rPr>
              <a:t>су смањене за 5.000.000 дин</a:t>
            </a:r>
            <a:r>
              <a:rPr lang="sr-Cyrl-RS" sz="1600" dirty="0" smtClean="0">
                <a:latin typeface="Book Antiqua" panose="02040602050305030304" pitchFamily="18" charset="0"/>
                <a:cs typeface="Arial"/>
              </a:rPr>
              <a:t>.</a:t>
            </a:r>
            <a:endParaRPr sz="1600" dirty="0">
              <a:latin typeface="Book Antiqua" panose="02040602050305030304" pitchFamily="18" charset="0"/>
              <a:cs typeface="Arial"/>
            </a:endParaRPr>
          </a:p>
          <a:p>
            <a:pPr marL="1438275" indent="-342900">
              <a:lnSpc>
                <a:spcPts val="2200"/>
              </a:lnSpc>
              <a:spcBef>
                <a:spcPts val="5"/>
              </a:spcBef>
            </a:pPr>
            <a:endParaRPr sz="1600" dirty="0">
              <a:latin typeface="Book Antiqua" panose="02040602050305030304" pitchFamily="18" charset="0"/>
              <a:cs typeface="Arial"/>
            </a:endParaRPr>
          </a:p>
          <a:p>
            <a:pPr marL="1438275" marR="337185" lvl="2" indent="-342900">
              <a:lnSpc>
                <a:spcPts val="2200"/>
              </a:lnSpc>
              <a:spcBef>
                <a:spcPts val="5"/>
              </a:spcBef>
              <a:buFont typeface="Arial"/>
              <a:buChar char="•"/>
              <a:tabLst>
                <a:tab pos="2028825" algn="l"/>
                <a:tab pos="2029460" algn="l"/>
                <a:tab pos="3285490" algn="l"/>
              </a:tabLst>
            </a:pPr>
            <a:r>
              <a:rPr lang="sr-Cyrl-RS" sz="1600" dirty="0" smtClean="0">
                <a:solidFill>
                  <a:schemeClr val="accent1"/>
                </a:solidFill>
                <a:latin typeface="Book Antiqua" panose="02040602050305030304" pitchFamily="18" charset="0"/>
                <a:cs typeface="Arial"/>
              </a:rPr>
              <a:t>Порез на имовину </a:t>
            </a:r>
            <a:r>
              <a:rPr lang="sr-Cyrl-RS" sz="1600" dirty="0" smtClean="0">
                <a:solidFill>
                  <a:schemeClr val="bg1"/>
                </a:solidFill>
                <a:latin typeface="Book Antiqua" panose="02040602050305030304" pitchFamily="18" charset="0"/>
                <a:cs typeface="Arial"/>
              </a:rPr>
              <a:t>је повећан за 2.000.000 динара</a:t>
            </a:r>
          </a:p>
          <a:p>
            <a:pPr marL="1438275" marR="337185" lvl="2" indent="-342900">
              <a:lnSpc>
                <a:spcPts val="2200"/>
              </a:lnSpc>
              <a:spcBef>
                <a:spcPts val="5"/>
              </a:spcBef>
              <a:buFont typeface="Arial"/>
              <a:buChar char="•"/>
              <a:tabLst>
                <a:tab pos="2028825" algn="l"/>
                <a:tab pos="2029460" algn="l"/>
                <a:tab pos="3285490" algn="l"/>
              </a:tabLst>
            </a:pPr>
            <a:r>
              <a:rPr lang="sr-Cyrl-RS" sz="1600" dirty="0" smtClean="0">
                <a:solidFill>
                  <a:schemeClr val="accent1"/>
                </a:solidFill>
                <a:latin typeface="Book Antiqua" panose="02040602050305030304" pitchFamily="18" charset="0"/>
                <a:cs typeface="Arial"/>
              </a:rPr>
              <a:t>Накнаде за коришћење јавних површина </a:t>
            </a:r>
            <a:r>
              <a:rPr lang="sr-Cyrl-RS" sz="1600" dirty="0" smtClean="0">
                <a:solidFill>
                  <a:schemeClr val="bg1"/>
                </a:solidFill>
                <a:latin typeface="Book Antiqua" panose="02040602050305030304" pitchFamily="18" charset="0"/>
                <a:cs typeface="Arial"/>
              </a:rPr>
              <a:t>су повећане за 2.400.000 дин. и </a:t>
            </a:r>
          </a:p>
          <a:p>
            <a:pPr marL="1438275" marR="337185" lvl="2" indent="-342900">
              <a:lnSpc>
                <a:spcPts val="2200"/>
              </a:lnSpc>
              <a:spcBef>
                <a:spcPts val="5"/>
              </a:spcBef>
              <a:buFont typeface="Arial"/>
              <a:buChar char="•"/>
              <a:tabLst>
                <a:tab pos="2028825" algn="l"/>
                <a:tab pos="2029460" algn="l"/>
                <a:tab pos="3285490" algn="l"/>
              </a:tabLst>
            </a:pPr>
            <a:r>
              <a:rPr lang="sr-Cyrl-RS" sz="1600" dirty="0" smtClean="0">
                <a:solidFill>
                  <a:schemeClr val="accent1"/>
                </a:solidFill>
                <a:latin typeface="Book Antiqua" panose="02040602050305030304" pitchFamily="18" charset="0"/>
                <a:cs typeface="Arial"/>
              </a:rPr>
              <a:t>Меморандумске ставке </a:t>
            </a:r>
            <a:r>
              <a:rPr lang="sr-Cyrl-RS" sz="1600" dirty="0" smtClean="0">
                <a:solidFill>
                  <a:schemeClr val="bg1"/>
                </a:solidFill>
                <a:latin typeface="Book Antiqua" panose="02040602050305030304" pitchFamily="18" charset="0"/>
                <a:cs typeface="Arial"/>
              </a:rPr>
              <a:t>су повећане за 100.000 динара</a:t>
            </a:r>
          </a:p>
        </p:txBody>
      </p:sp>
      <p:grpSp>
        <p:nvGrpSpPr>
          <p:cNvPr id="4" name="object 4"/>
          <p:cNvGrpSpPr/>
          <p:nvPr/>
        </p:nvGrpSpPr>
        <p:grpSpPr>
          <a:xfrm>
            <a:off x="825497" y="3733800"/>
            <a:ext cx="524510" cy="1243776"/>
            <a:chOff x="1467612" y="3375660"/>
            <a:chExt cx="524510" cy="810895"/>
          </a:xfrm>
        </p:grpSpPr>
        <p:sp>
          <p:nvSpPr>
            <p:cNvPr id="5" name="object 5"/>
            <p:cNvSpPr/>
            <p:nvPr/>
          </p:nvSpPr>
          <p:spPr>
            <a:xfrm>
              <a:off x="1485899" y="3383280"/>
              <a:ext cx="486409" cy="791210"/>
            </a:xfrm>
            <a:custGeom>
              <a:avLst/>
              <a:gdLst/>
              <a:ahLst/>
              <a:cxnLst/>
              <a:rect l="l" t="t" r="r" b="b"/>
              <a:pathLst>
                <a:path w="486410" h="791210">
                  <a:moveTo>
                    <a:pt x="486155" y="547115"/>
                  </a:moveTo>
                  <a:lnTo>
                    <a:pt x="365759" y="547115"/>
                  </a:lnTo>
                  <a:lnTo>
                    <a:pt x="365759" y="0"/>
                  </a:lnTo>
                  <a:lnTo>
                    <a:pt x="121919" y="0"/>
                  </a:lnTo>
                  <a:lnTo>
                    <a:pt x="121919" y="547115"/>
                  </a:lnTo>
                  <a:lnTo>
                    <a:pt x="0" y="547115"/>
                  </a:lnTo>
                  <a:lnTo>
                    <a:pt x="243839" y="790955"/>
                  </a:lnTo>
                  <a:lnTo>
                    <a:pt x="486155" y="547115"/>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latin typeface="Book Antiqua" panose="02040602050305030304" pitchFamily="18" charset="0"/>
              </a:endParaRPr>
            </a:p>
          </p:txBody>
        </p:sp>
        <p:sp>
          <p:nvSpPr>
            <p:cNvPr id="6" name="object 6"/>
            <p:cNvSpPr/>
            <p:nvPr/>
          </p:nvSpPr>
          <p:spPr>
            <a:xfrm>
              <a:off x="1467612" y="3375660"/>
              <a:ext cx="524510" cy="810895"/>
            </a:xfrm>
            <a:custGeom>
              <a:avLst/>
              <a:gdLst/>
              <a:ahLst/>
              <a:cxnLst/>
              <a:rect l="l" t="t" r="r" b="b"/>
              <a:pathLst>
                <a:path w="524510" h="810895">
                  <a:moveTo>
                    <a:pt x="140208" y="547116"/>
                  </a:moveTo>
                  <a:lnTo>
                    <a:pt x="0" y="547116"/>
                  </a:lnTo>
                  <a:lnTo>
                    <a:pt x="18288" y="565510"/>
                  </a:lnTo>
                  <a:lnTo>
                    <a:pt x="18288" y="562356"/>
                  </a:lnTo>
                  <a:lnTo>
                    <a:pt x="24384" y="548640"/>
                  </a:lnTo>
                  <a:lnTo>
                    <a:pt x="38014" y="562356"/>
                  </a:lnTo>
                  <a:lnTo>
                    <a:pt x="132588" y="562356"/>
                  </a:lnTo>
                  <a:lnTo>
                    <a:pt x="132588" y="554736"/>
                  </a:lnTo>
                  <a:lnTo>
                    <a:pt x="140208" y="547116"/>
                  </a:lnTo>
                  <a:close/>
                </a:path>
                <a:path w="524510" h="810895">
                  <a:moveTo>
                    <a:pt x="38014" y="562356"/>
                  </a:moveTo>
                  <a:lnTo>
                    <a:pt x="24384" y="548640"/>
                  </a:lnTo>
                  <a:lnTo>
                    <a:pt x="18288" y="562356"/>
                  </a:lnTo>
                  <a:lnTo>
                    <a:pt x="38014" y="562356"/>
                  </a:lnTo>
                  <a:close/>
                </a:path>
                <a:path w="524510" h="810895">
                  <a:moveTo>
                    <a:pt x="262128" y="787869"/>
                  </a:moveTo>
                  <a:lnTo>
                    <a:pt x="38014" y="562356"/>
                  </a:lnTo>
                  <a:lnTo>
                    <a:pt x="18288" y="562356"/>
                  </a:lnTo>
                  <a:lnTo>
                    <a:pt x="18288" y="565510"/>
                  </a:lnTo>
                  <a:lnTo>
                    <a:pt x="256032" y="804636"/>
                  </a:lnTo>
                  <a:lnTo>
                    <a:pt x="256032" y="794004"/>
                  </a:lnTo>
                  <a:lnTo>
                    <a:pt x="262128" y="787869"/>
                  </a:lnTo>
                  <a:close/>
                </a:path>
                <a:path w="524510" h="810895">
                  <a:moveTo>
                    <a:pt x="391668" y="547116"/>
                  </a:moveTo>
                  <a:lnTo>
                    <a:pt x="391668" y="0"/>
                  </a:lnTo>
                  <a:lnTo>
                    <a:pt x="132588" y="0"/>
                  </a:lnTo>
                  <a:lnTo>
                    <a:pt x="132588" y="547116"/>
                  </a:lnTo>
                  <a:lnTo>
                    <a:pt x="140208" y="547116"/>
                  </a:lnTo>
                  <a:lnTo>
                    <a:pt x="140208" y="15240"/>
                  </a:lnTo>
                  <a:lnTo>
                    <a:pt x="147828" y="7620"/>
                  </a:lnTo>
                  <a:lnTo>
                    <a:pt x="147828" y="15240"/>
                  </a:lnTo>
                  <a:lnTo>
                    <a:pt x="374904" y="15240"/>
                  </a:lnTo>
                  <a:lnTo>
                    <a:pt x="374904" y="7620"/>
                  </a:lnTo>
                  <a:lnTo>
                    <a:pt x="384048" y="15240"/>
                  </a:lnTo>
                  <a:lnTo>
                    <a:pt x="384048" y="547116"/>
                  </a:lnTo>
                  <a:lnTo>
                    <a:pt x="391668" y="547116"/>
                  </a:lnTo>
                  <a:close/>
                </a:path>
                <a:path w="524510" h="810895">
                  <a:moveTo>
                    <a:pt x="147828" y="562356"/>
                  </a:moveTo>
                  <a:lnTo>
                    <a:pt x="147828" y="15240"/>
                  </a:lnTo>
                  <a:lnTo>
                    <a:pt x="140208" y="15240"/>
                  </a:lnTo>
                  <a:lnTo>
                    <a:pt x="140208" y="547116"/>
                  </a:lnTo>
                  <a:lnTo>
                    <a:pt x="132588" y="554736"/>
                  </a:lnTo>
                  <a:lnTo>
                    <a:pt x="132588" y="562356"/>
                  </a:lnTo>
                  <a:lnTo>
                    <a:pt x="147828" y="562356"/>
                  </a:lnTo>
                  <a:close/>
                </a:path>
                <a:path w="524510" h="810895">
                  <a:moveTo>
                    <a:pt x="147828" y="15240"/>
                  </a:moveTo>
                  <a:lnTo>
                    <a:pt x="147828" y="7620"/>
                  </a:lnTo>
                  <a:lnTo>
                    <a:pt x="140208" y="15240"/>
                  </a:lnTo>
                  <a:lnTo>
                    <a:pt x="147828" y="15240"/>
                  </a:lnTo>
                  <a:close/>
                </a:path>
                <a:path w="524510" h="810895">
                  <a:moveTo>
                    <a:pt x="268224" y="794004"/>
                  </a:moveTo>
                  <a:lnTo>
                    <a:pt x="262128" y="787869"/>
                  </a:lnTo>
                  <a:lnTo>
                    <a:pt x="256032" y="794004"/>
                  </a:lnTo>
                  <a:lnTo>
                    <a:pt x="268224" y="794004"/>
                  </a:lnTo>
                  <a:close/>
                </a:path>
                <a:path w="524510" h="810895">
                  <a:moveTo>
                    <a:pt x="268224" y="804636"/>
                  </a:moveTo>
                  <a:lnTo>
                    <a:pt x="268224" y="794004"/>
                  </a:lnTo>
                  <a:lnTo>
                    <a:pt x="256032" y="794004"/>
                  </a:lnTo>
                  <a:lnTo>
                    <a:pt x="256032" y="804636"/>
                  </a:lnTo>
                  <a:lnTo>
                    <a:pt x="262128" y="810768"/>
                  </a:lnTo>
                  <a:lnTo>
                    <a:pt x="268224" y="804636"/>
                  </a:lnTo>
                  <a:close/>
                </a:path>
                <a:path w="524510" h="810895">
                  <a:moveTo>
                    <a:pt x="504444" y="567043"/>
                  </a:moveTo>
                  <a:lnTo>
                    <a:pt x="504444" y="562356"/>
                  </a:lnTo>
                  <a:lnTo>
                    <a:pt x="486241" y="562356"/>
                  </a:lnTo>
                  <a:lnTo>
                    <a:pt x="262128" y="787869"/>
                  </a:lnTo>
                  <a:lnTo>
                    <a:pt x="268224" y="794004"/>
                  </a:lnTo>
                  <a:lnTo>
                    <a:pt x="268224" y="804636"/>
                  </a:lnTo>
                  <a:lnTo>
                    <a:pt x="504444" y="567043"/>
                  </a:lnTo>
                  <a:close/>
                </a:path>
                <a:path w="524510" h="810895">
                  <a:moveTo>
                    <a:pt x="384048" y="15240"/>
                  </a:moveTo>
                  <a:lnTo>
                    <a:pt x="374904" y="7620"/>
                  </a:lnTo>
                  <a:lnTo>
                    <a:pt x="374904" y="15240"/>
                  </a:lnTo>
                  <a:lnTo>
                    <a:pt x="384048" y="15240"/>
                  </a:lnTo>
                  <a:close/>
                </a:path>
                <a:path w="524510" h="810895">
                  <a:moveTo>
                    <a:pt x="391668" y="562356"/>
                  </a:moveTo>
                  <a:lnTo>
                    <a:pt x="391668" y="554736"/>
                  </a:lnTo>
                  <a:lnTo>
                    <a:pt x="384048" y="547116"/>
                  </a:lnTo>
                  <a:lnTo>
                    <a:pt x="384048" y="15240"/>
                  </a:lnTo>
                  <a:lnTo>
                    <a:pt x="374904" y="15240"/>
                  </a:lnTo>
                  <a:lnTo>
                    <a:pt x="374904" y="562356"/>
                  </a:lnTo>
                  <a:lnTo>
                    <a:pt x="391668" y="562356"/>
                  </a:lnTo>
                  <a:close/>
                </a:path>
                <a:path w="524510" h="810895">
                  <a:moveTo>
                    <a:pt x="524256" y="547116"/>
                  </a:moveTo>
                  <a:lnTo>
                    <a:pt x="384048" y="547116"/>
                  </a:lnTo>
                  <a:lnTo>
                    <a:pt x="391668" y="554736"/>
                  </a:lnTo>
                  <a:lnTo>
                    <a:pt x="391668" y="562356"/>
                  </a:lnTo>
                  <a:lnTo>
                    <a:pt x="486241" y="562356"/>
                  </a:lnTo>
                  <a:lnTo>
                    <a:pt x="499872" y="548640"/>
                  </a:lnTo>
                  <a:lnTo>
                    <a:pt x="504444" y="562356"/>
                  </a:lnTo>
                  <a:lnTo>
                    <a:pt x="504444" y="567043"/>
                  </a:lnTo>
                  <a:lnTo>
                    <a:pt x="524256" y="547116"/>
                  </a:lnTo>
                  <a:close/>
                </a:path>
                <a:path w="524510" h="810895">
                  <a:moveTo>
                    <a:pt x="504444" y="562356"/>
                  </a:moveTo>
                  <a:lnTo>
                    <a:pt x="499872" y="548640"/>
                  </a:lnTo>
                  <a:lnTo>
                    <a:pt x="486241" y="562356"/>
                  </a:lnTo>
                  <a:lnTo>
                    <a:pt x="504444" y="562356"/>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latin typeface="Book Antiqua" panose="02040602050305030304" pitchFamily="18" charset="0"/>
              </a:endParaRPr>
            </a:p>
          </p:txBody>
        </p:sp>
      </p:grpSp>
      <p:grpSp>
        <p:nvGrpSpPr>
          <p:cNvPr id="7" name="object 7"/>
          <p:cNvGrpSpPr/>
          <p:nvPr/>
        </p:nvGrpSpPr>
        <p:grpSpPr>
          <a:xfrm>
            <a:off x="814182" y="5943600"/>
            <a:ext cx="530860" cy="833755"/>
            <a:chOff x="1464564" y="5172455"/>
            <a:chExt cx="530860" cy="833755"/>
          </a:xfrm>
          <a:solidFill>
            <a:srgbClr val="00B0F0"/>
          </a:solidFill>
        </p:grpSpPr>
        <p:sp>
          <p:nvSpPr>
            <p:cNvPr id="8" name="object 8"/>
            <p:cNvSpPr/>
            <p:nvPr/>
          </p:nvSpPr>
          <p:spPr>
            <a:xfrm>
              <a:off x="1485900" y="5183123"/>
              <a:ext cx="486409" cy="814069"/>
            </a:xfrm>
            <a:custGeom>
              <a:avLst/>
              <a:gdLst/>
              <a:ahLst/>
              <a:cxnLst/>
              <a:rect l="l" t="t" r="r" b="b"/>
              <a:pathLst>
                <a:path w="486410" h="814070">
                  <a:moveTo>
                    <a:pt x="486155" y="204215"/>
                  </a:moveTo>
                  <a:lnTo>
                    <a:pt x="243839" y="0"/>
                  </a:lnTo>
                  <a:lnTo>
                    <a:pt x="0" y="204215"/>
                  </a:lnTo>
                  <a:lnTo>
                    <a:pt x="121919" y="204215"/>
                  </a:lnTo>
                  <a:lnTo>
                    <a:pt x="121919" y="813815"/>
                  </a:lnTo>
                  <a:lnTo>
                    <a:pt x="365759" y="813815"/>
                  </a:lnTo>
                  <a:lnTo>
                    <a:pt x="365759" y="204215"/>
                  </a:lnTo>
                  <a:lnTo>
                    <a:pt x="486155" y="204215"/>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sp>
          <p:nvSpPr>
            <p:cNvPr id="9" name="object 9"/>
            <p:cNvSpPr/>
            <p:nvPr/>
          </p:nvSpPr>
          <p:spPr>
            <a:xfrm>
              <a:off x="1464564" y="5172455"/>
              <a:ext cx="530860" cy="833755"/>
            </a:xfrm>
            <a:custGeom>
              <a:avLst/>
              <a:gdLst/>
              <a:ahLst/>
              <a:cxnLst/>
              <a:rect l="l" t="t" r="r" b="b"/>
              <a:pathLst>
                <a:path w="530860" h="833754">
                  <a:moveTo>
                    <a:pt x="530352" y="222504"/>
                  </a:moveTo>
                  <a:lnTo>
                    <a:pt x="265176" y="0"/>
                  </a:lnTo>
                  <a:lnTo>
                    <a:pt x="0" y="222504"/>
                  </a:lnTo>
                  <a:lnTo>
                    <a:pt x="21336" y="222504"/>
                  </a:lnTo>
                  <a:lnTo>
                    <a:pt x="21336" y="205740"/>
                  </a:lnTo>
                  <a:lnTo>
                    <a:pt x="45515" y="205740"/>
                  </a:lnTo>
                  <a:lnTo>
                    <a:pt x="259080" y="25754"/>
                  </a:lnTo>
                  <a:lnTo>
                    <a:pt x="259080" y="16764"/>
                  </a:lnTo>
                  <a:lnTo>
                    <a:pt x="269748" y="16764"/>
                  </a:lnTo>
                  <a:lnTo>
                    <a:pt x="269748" y="25698"/>
                  </a:lnTo>
                  <a:lnTo>
                    <a:pt x="484723" y="205740"/>
                  </a:lnTo>
                  <a:lnTo>
                    <a:pt x="507492" y="205740"/>
                  </a:lnTo>
                  <a:lnTo>
                    <a:pt x="507492" y="222504"/>
                  </a:lnTo>
                  <a:lnTo>
                    <a:pt x="530352" y="222504"/>
                  </a:lnTo>
                  <a:close/>
                </a:path>
                <a:path w="530860" h="833754">
                  <a:moveTo>
                    <a:pt x="45515" y="205740"/>
                  </a:moveTo>
                  <a:lnTo>
                    <a:pt x="21336" y="205740"/>
                  </a:lnTo>
                  <a:lnTo>
                    <a:pt x="27432" y="220980"/>
                  </a:lnTo>
                  <a:lnTo>
                    <a:pt x="45515" y="205740"/>
                  </a:lnTo>
                  <a:close/>
                </a:path>
                <a:path w="530860" h="833754">
                  <a:moveTo>
                    <a:pt x="150876" y="816864"/>
                  </a:moveTo>
                  <a:lnTo>
                    <a:pt x="150876" y="205740"/>
                  </a:lnTo>
                  <a:lnTo>
                    <a:pt x="45515" y="205740"/>
                  </a:lnTo>
                  <a:lnTo>
                    <a:pt x="27432" y="220980"/>
                  </a:lnTo>
                  <a:lnTo>
                    <a:pt x="21336" y="205740"/>
                  </a:lnTo>
                  <a:lnTo>
                    <a:pt x="21336" y="222504"/>
                  </a:lnTo>
                  <a:lnTo>
                    <a:pt x="135636" y="222504"/>
                  </a:lnTo>
                  <a:lnTo>
                    <a:pt x="135636" y="214884"/>
                  </a:lnTo>
                  <a:lnTo>
                    <a:pt x="143256" y="222504"/>
                  </a:lnTo>
                  <a:lnTo>
                    <a:pt x="143256" y="816864"/>
                  </a:lnTo>
                  <a:lnTo>
                    <a:pt x="150876" y="816864"/>
                  </a:lnTo>
                  <a:close/>
                </a:path>
                <a:path w="530860" h="833754">
                  <a:moveTo>
                    <a:pt x="143256" y="222504"/>
                  </a:moveTo>
                  <a:lnTo>
                    <a:pt x="135636" y="214884"/>
                  </a:lnTo>
                  <a:lnTo>
                    <a:pt x="135636" y="222504"/>
                  </a:lnTo>
                  <a:lnTo>
                    <a:pt x="143256" y="222504"/>
                  </a:lnTo>
                  <a:close/>
                </a:path>
                <a:path w="530860" h="833754">
                  <a:moveTo>
                    <a:pt x="150876" y="833628"/>
                  </a:moveTo>
                  <a:lnTo>
                    <a:pt x="150876" y="824484"/>
                  </a:lnTo>
                  <a:lnTo>
                    <a:pt x="143256" y="816864"/>
                  </a:lnTo>
                  <a:lnTo>
                    <a:pt x="143256" y="222504"/>
                  </a:lnTo>
                  <a:lnTo>
                    <a:pt x="135636" y="222504"/>
                  </a:lnTo>
                  <a:lnTo>
                    <a:pt x="135636" y="833628"/>
                  </a:lnTo>
                  <a:lnTo>
                    <a:pt x="150876" y="833628"/>
                  </a:lnTo>
                  <a:close/>
                </a:path>
                <a:path w="530860" h="833754">
                  <a:moveTo>
                    <a:pt x="387096" y="816864"/>
                  </a:moveTo>
                  <a:lnTo>
                    <a:pt x="143256" y="816864"/>
                  </a:lnTo>
                  <a:lnTo>
                    <a:pt x="150876" y="824484"/>
                  </a:lnTo>
                  <a:lnTo>
                    <a:pt x="150876" y="833628"/>
                  </a:lnTo>
                  <a:lnTo>
                    <a:pt x="377952" y="833628"/>
                  </a:lnTo>
                  <a:lnTo>
                    <a:pt x="377952" y="824484"/>
                  </a:lnTo>
                  <a:lnTo>
                    <a:pt x="387096" y="816864"/>
                  </a:lnTo>
                  <a:close/>
                </a:path>
                <a:path w="530860" h="833754">
                  <a:moveTo>
                    <a:pt x="269748" y="16764"/>
                  </a:moveTo>
                  <a:lnTo>
                    <a:pt x="259080" y="16764"/>
                  </a:lnTo>
                  <a:lnTo>
                    <a:pt x="264430" y="21245"/>
                  </a:lnTo>
                  <a:lnTo>
                    <a:pt x="269748" y="16764"/>
                  </a:lnTo>
                  <a:close/>
                </a:path>
                <a:path w="530860" h="833754">
                  <a:moveTo>
                    <a:pt x="264430" y="21245"/>
                  </a:moveTo>
                  <a:lnTo>
                    <a:pt x="259080" y="16764"/>
                  </a:lnTo>
                  <a:lnTo>
                    <a:pt x="259080" y="25754"/>
                  </a:lnTo>
                  <a:lnTo>
                    <a:pt x="264430" y="21245"/>
                  </a:lnTo>
                  <a:close/>
                </a:path>
                <a:path w="530860" h="833754">
                  <a:moveTo>
                    <a:pt x="269748" y="25698"/>
                  </a:moveTo>
                  <a:lnTo>
                    <a:pt x="269748" y="16764"/>
                  </a:lnTo>
                  <a:lnTo>
                    <a:pt x="264430" y="21245"/>
                  </a:lnTo>
                  <a:lnTo>
                    <a:pt x="269748" y="25698"/>
                  </a:lnTo>
                  <a:close/>
                </a:path>
                <a:path w="530860" h="833754">
                  <a:moveTo>
                    <a:pt x="507492" y="222504"/>
                  </a:moveTo>
                  <a:lnTo>
                    <a:pt x="507492" y="205740"/>
                  </a:lnTo>
                  <a:lnTo>
                    <a:pt x="502920" y="220980"/>
                  </a:lnTo>
                  <a:lnTo>
                    <a:pt x="484723" y="205740"/>
                  </a:lnTo>
                  <a:lnTo>
                    <a:pt x="377952" y="205740"/>
                  </a:lnTo>
                  <a:lnTo>
                    <a:pt x="377952" y="816864"/>
                  </a:lnTo>
                  <a:lnTo>
                    <a:pt x="387096" y="816864"/>
                  </a:lnTo>
                  <a:lnTo>
                    <a:pt x="387096" y="222504"/>
                  </a:lnTo>
                  <a:lnTo>
                    <a:pt x="394716" y="214884"/>
                  </a:lnTo>
                  <a:lnTo>
                    <a:pt x="394716" y="222504"/>
                  </a:lnTo>
                  <a:lnTo>
                    <a:pt x="507492" y="222504"/>
                  </a:lnTo>
                  <a:close/>
                </a:path>
                <a:path w="530860" h="833754">
                  <a:moveTo>
                    <a:pt x="394716" y="833628"/>
                  </a:moveTo>
                  <a:lnTo>
                    <a:pt x="394716" y="222504"/>
                  </a:lnTo>
                  <a:lnTo>
                    <a:pt x="387096" y="222504"/>
                  </a:lnTo>
                  <a:lnTo>
                    <a:pt x="387096" y="816864"/>
                  </a:lnTo>
                  <a:lnTo>
                    <a:pt x="377952" y="824484"/>
                  </a:lnTo>
                  <a:lnTo>
                    <a:pt x="377952" y="833628"/>
                  </a:lnTo>
                  <a:lnTo>
                    <a:pt x="394716" y="833628"/>
                  </a:lnTo>
                  <a:close/>
                </a:path>
                <a:path w="530860" h="833754">
                  <a:moveTo>
                    <a:pt x="394716" y="222504"/>
                  </a:moveTo>
                  <a:lnTo>
                    <a:pt x="394716" y="214884"/>
                  </a:lnTo>
                  <a:lnTo>
                    <a:pt x="387096" y="222504"/>
                  </a:lnTo>
                  <a:lnTo>
                    <a:pt x="394716" y="222504"/>
                  </a:lnTo>
                  <a:close/>
                </a:path>
                <a:path w="530860" h="833754">
                  <a:moveTo>
                    <a:pt x="507492" y="205740"/>
                  </a:moveTo>
                  <a:lnTo>
                    <a:pt x="484723" y="205740"/>
                  </a:lnTo>
                  <a:lnTo>
                    <a:pt x="502920" y="220980"/>
                  </a:lnTo>
                  <a:lnTo>
                    <a:pt x="507492" y="20574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grpSp>
      <p:sp>
        <p:nvSpPr>
          <p:cNvPr id="10" name="object 10"/>
          <p:cNvSpPr txBox="1">
            <a:spLocks noGrp="1"/>
          </p:cNvSpPr>
          <p:nvPr>
            <p:ph type="sldNum" sz="quarter" idx="7"/>
          </p:nvPr>
        </p:nvSpPr>
        <p:spPr>
          <a:xfrm>
            <a:off x="8857484" y="692149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13</a:t>
            </a:fld>
            <a:endParaRPr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1828800" y="457200"/>
            <a:ext cx="6477000" cy="474489"/>
          </a:xfrm>
          <a:prstGeom prst="rect">
            <a:avLst/>
          </a:prstGeom>
        </p:spPr>
        <p:txBody>
          <a:bodyPr vert="horz" wrap="square" lIns="0" tIns="12700" rIns="0" bIns="0" rtlCol="0">
            <a:spAutoFit/>
          </a:bodyPr>
          <a:lstStyle/>
          <a:p>
            <a:pPr marL="12700">
              <a:lnSpc>
                <a:spcPct val="100000"/>
              </a:lnSpc>
              <a:spcBef>
                <a:spcPts val="100"/>
              </a:spcBef>
            </a:pPr>
            <a:r>
              <a:rPr dirty="0">
                <a:solidFill>
                  <a:schemeClr val="bg1"/>
                </a:solidFill>
                <a:latin typeface="Book Antiqua" panose="02040602050305030304" pitchFamily="18" charset="0"/>
              </a:rPr>
              <a:t>На шта се троше јавна средства?</a:t>
            </a:r>
          </a:p>
        </p:txBody>
      </p:sp>
      <p:grpSp>
        <p:nvGrpSpPr>
          <p:cNvPr id="3" name="object 3"/>
          <p:cNvGrpSpPr/>
          <p:nvPr/>
        </p:nvGrpSpPr>
        <p:grpSpPr>
          <a:xfrm>
            <a:off x="3327175" y="2387089"/>
            <a:ext cx="3613854" cy="944880"/>
            <a:chOff x="3332988" y="2586227"/>
            <a:chExt cx="3394075" cy="944880"/>
          </a:xfrm>
        </p:grpSpPr>
        <p:sp>
          <p:nvSpPr>
            <p:cNvPr id="4" name="object 4"/>
            <p:cNvSpPr/>
            <p:nvPr/>
          </p:nvSpPr>
          <p:spPr>
            <a:xfrm>
              <a:off x="3483681" y="3525016"/>
              <a:ext cx="3081771" cy="1519"/>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sp>
          <p:nvSpPr>
            <p:cNvPr id="5" name="object 5"/>
            <p:cNvSpPr/>
            <p:nvPr/>
          </p:nvSpPr>
          <p:spPr>
            <a:xfrm>
              <a:off x="3332988" y="2586227"/>
              <a:ext cx="3393948" cy="940307"/>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sp>
          <p:nvSpPr>
            <p:cNvPr id="6" name="object 6"/>
            <p:cNvSpPr/>
            <p:nvPr/>
          </p:nvSpPr>
          <p:spPr>
            <a:xfrm>
              <a:off x="3332988" y="2586227"/>
              <a:ext cx="3394075" cy="944880"/>
            </a:xfrm>
            <a:custGeom>
              <a:avLst/>
              <a:gdLst/>
              <a:ahLst/>
              <a:cxnLst/>
              <a:rect l="l" t="t" r="r" b="b"/>
              <a:pathLst>
                <a:path w="3394075" h="944879">
                  <a:moveTo>
                    <a:pt x="3393948" y="784860"/>
                  </a:moveTo>
                  <a:lnTo>
                    <a:pt x="3393948" y="160020"/>
                  </a:lnTo>
                  <a:lnTo>
                    <a:pt x="3390900" y="128016"/>
                  </a:lnTo>
                  <a:lnTo>
                    <a:pt x="3366516" y="70104"/>
                  </a:lnTo>
                  <a:lnTo>
                    <a:pt x="3334512" y="36576"/>
                  </a:lnTo>
                  <a:lnTo>
                    <a:pt x="3294888" y="12192"/>
                  </a:lnTo>
                  <a:lnTo>
                    <a:pt x="3249168" y="0"/>
                  </a:lnTo>
                  <a:lnTo>
                    <a:pt x="144780" y="0"/>
                  </a:lnTo>
                  <a:lnTo>
                    <a:pt x="97536" y="12192"/>
                  </a:lnTo>
                  <a:lnTo>
                    <a:pt x="57912" y="36576"/>
                  </a:lnTo>
                  <a:lnTo>
                    <a:pt x="27432" y="71628"/>
                  </a:lnTo>
                  <a:lnTo>
                    <a:pt x="3048" y="128016"/>
                  </a:lnTo>
                  <a:lnTo>
                    <a:pt x="0" y="160020"/>
                  </a:lnTo>
                  <a:lnTo>
                    <a:pt x="0" y="784860"/>
                  </a:lnTo>
                  <a:lnTo>
                    <a:pt x="3048" y="816864"/>
                  </a:lnTo>
                  <a:lnTo>
                    <a:pt x="9144" y="837184"/>
                  </a:lnTo>
                  <a:lnTo>
                    <a:pt x="9144" y="160020"/>
                  </a:lnTo>
                  <a:lnTo>
                    <a:pt x="12192" y="129540"/>
                  </a:lnTo>
                  <a:lnTo>
                    <a:pt x="27432" y="88392"/>
                  </a:lnTo>
                  <a:lnTo>
                    <a:pt x="53340" y="53340"/>
                  </a:lnTo>
                  <a:lnTo>
                    <a:pt x="65532" y="44196"/>
                  </a:lnTo>
                  <a:lnTo>
                    <a:pt x="76200" y="35052"/>
                  </a:lnTo>
                  <a:lnTo>
                    <a:pt x="115824" y="16764"/>
                  </a:lnTo>
                  <a:lnTo>
                    <a:pt x="161544" y="9144"/>
                  </a:lnTo>
                  <a:lnTo>
                    <a:pt x="3232404" y="9144"/>
                  </a:lnTo>
                  <a:lnTo>
                    <a:pt x="3291840" y="21336"/>
                  </a:lnTo>
                  <a:lnTo>
                    <a:pt x="3329940" y="44196"/>
                  </a:lnTo>
                  <a:lnTo>
                    <a:pt x="3358896" y="76200"/>
                  </a:lnTo>
                  <a:lnTo>
                    <a:pt x="3377184" y="115824"/>
                  </a:lnTo>
                  <a:lnTo>
                    <a:pt x="3384804" y="161544"/>
                  </a:lnTo>
                  <a:lnTo>
                    <a:pt x="3384804" y="837184"/>
                  </a:lnTo>
                  <a:lnTo>
                    <a:pt x="3390900" y="816864"/>
                  </a:lnTo>
                  <a:lnTo>
                    <a:pt x="3393948" y="784860"/>
                  </a:lnTo>
                  <a:close/>
                </a:path>
                <a:path w="3394075" h="944879">
                  <a:moveTo>
                    <a:pt x="3384804" y="837184"/>
                  </a:moveTo>
                  <a:lnTo>
                    <a:pt x="3384804" y="784860"/>
                  </a:lnTo>
                  <a:lnTo>
                    <a:pt x="3381756" y="815340"/>
                  </a:lnTo>
                  <a:lnTo>
                    <a:pt x="3377184" y="830580"/>
                  </a:lnTo>
                  <a:lnTo>
                    <a:pt x="3358896" y="870204"/>
                  </a:lnTo>
                  <a:lnTo>
                    <a:pt x="3328416" y="902208"/>
                  </a:lnTo>
                  <a:lnTo>
                    <a:pt x="3278124" y="929640"/>
                  </a:lnTo>
                  <a:lnTo>
                    <a:pt x="144780" y="935736"/>
                  </a:lnTo>
                  <a:lnTo>
                    <a:pt x="129540" y="932688"/>
                  </a:lnTo>
                  <a:lnTo>
                    <a:pt x="88392" y="917448"/>
                  </a:lnTo>
                  <a:lnTo>
                    <a:pt x="53340" y="891540"/>
                  </a:lnTo>
                  <a:lnTo>
                    <a:pt x="27432" y="856488"/>
                  </a:lnTo>
                  <a:lnTo>
                    <a:pt x="12192" y="815340"/>
                  </a:lnTo>
                  <a:lnTo>
                    <a:pt x="9144" y="784860"/>
                  </a:lnTo>
                  <a:lnTo>
                    <a:pt x="9144" y="837184"/>
                  </a:lnTo>
                  <a:lnTo>
                    <a:pt x="27432" y="874776"/>
                  </a:lnTo>
                  <a:lnTo>
                    <a:pt x="83820" y="926592"/>
                  </a:lnTo>
                  <a:lnTo>
                    <a:pt x="99060" y="932688"/>
                  </a:lnTo>
                  <a:lnTo>
                    <a:pt x="112776" y="938784"/>
                  </a:lnTo>
                  <a:lnTo>
                    <a:pt x="128016" y="941832"/>
                  </a:lnTo>
                  <a:lnTo>
                    <a:pt x="144780" y="944880"/>
                  </a:lnTo>
                  <a:lnTo>
                    <a:pt x="3249168" y="944880"/>
                  </a:lnTo>
                  <a:lnTo>
                    <a:pt x="3296412" y="932688"/>
                  </a:lnTo>
                  <a:lnTo>
                    <a:pt x="3336036" y="908304"/>
                  </a:lnTo>
                  <a:lnTo>
                    <a:pt x="3366516" y="874776"/>
                  </a:lnTo>
                  <a:lnTo>
                    <a:pt x="3381756" y="847344"/>
                  </a:lnTo>
                  <a:lnTo>
                    <a:pt x="3384804" y="837184"/>
                  </a:lnTo>
                  <a:close/>
                </a:path>
              </a:pathLst>
            </a:custGeom>
            <a:ln/>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grpSp>
      <p:sp>
        <p:nvSpPr>
          <p:cNvPr id="7" name="object 7"/>
          <p:cNvSpPr txBox="1"/>
          <p:nvPr/>
        </p:nvSpPr>
        <p:spPr>
          <a:xfrm>
            <a:off x="770071" y="1600200"/>
            <a:ext cx="8716435" cy="5776390"/>
          </a:xfrm>
          <a:prstGeom prst="rect">
            <a:avLst/>
          </a:prstGeom>
        </p:spPr>
        <p:txBody>
          <a:bodyPr vert="horz" wrap="square" lIns="0" tIns="41910" rIns="0" bIns="0" rtlCol="0">
            <a:spAutoFit/>
          </a:bodyPr>
          <a:lstStyle/>
          <a:p>
            <a:pPr marL="12700" marR="5080" indent="777240">
              <a:lnSpc>
                <a:spcPts val="2200"/>
              </a:lnSpc>
              <a:spcBef>
                <a:spcPts val="330"/>
              </a:spcBef>
            </a:pPr>
            <a:r>
              <a:rPr sz="1700" dirty="0">
                <a:solidFill>
                  <a:schemeClr val="bg1"/>
                </a:solidFill>
                <a:latin typeface="Book Antiqua" panose="02040602050305030304" pitchFamily="18" charset="0"/>
                <a:cs typeface="Arial"/>
              </a:rPr>
              <a:t>Буџет мора бити у равнотежи, што значи да расходи морају одговарати  приходима. Укупни планирани расходи и издаци у 2021. години из буџета износе:</a:t>
            </a:r>
          </a:p>
          <a:p>
            <a:pPr>
              <a:lnSpc>
                <a:spcPts val="2200"/>
              </a:lnSpc>
            </a:pPr>
            <a:endParaRPr sz="1700" dirty="0">
              <a:solidFill>
                <a:schemeClr val="bg1"/>
              </a:solidFill>
              <a:latin typeface="Book Antiqua" panose="02040602050305030304" pitchFamily="18" charset="0"/>
              <a:cs typeface="Arial"/>
            </a:endParaRPr>
          </a:p>
          <a:p>
            <a:pPr>
              <a:lnSpc>
                <a:spcPts val="2200"/>
              </a:lnSpc>
              <a:spcBef>
                <a:spcPts val="20"/>
              </a:spcBef>
            </a:pPr>
            <a:endParaRPr sz="2100" dirty="0">
              <a:solidFill>
                <a:schemeClr val="bg1"/>
              </a:solidFill>
              <a:latin typeface="Book Antiqua" panose="02040602050305030304" pitchFamily="18" charset="0"/>
              <a:cs typeface="Arial"/>
            </a:endParaRPr>
          </a:p>
          <a:p>
            <a:pPr>
              <a:lnSpc>
                <a:spcPts val="2200"/>
              </a:lnSpc>
            </a:pPr>
            <a:endParaRPr sz="1800" dirty="0">
              <a:solidFill>
                <a:schemeClr val="bg1"/>
              </a:solidFill>
              <a:latin typeface="Book Antiqua" panose="02040602050305030304" pitchFamily="18" charset="0"/>
              <a:cs typeface="Arial"/>
            </a:endParaRPr>
          </a:p>
          <a:p>
            <a:pPr>
              <a:lnSpc>
                <a:spcPts val="2200"/>
              </a:lnSpc>
              <a:spcBef>
                <a:spcPts val="25"/>
              </a:spcBef>
            </a:pPr>
            <a:endParaRPr lang="sr-Cyrl-RS" sz="2100" dirty="0" smtClean="0">
              <a:solidFill>
                <a:schemeClr val="bg1"/>
              </a:solidFill>
              <a:latin typeface="Book Antiqua" panose="02040602050305030304" pitchFamily="18" charset="0"/>
              <a:cs typeface="Arial"/>
            </a:endParaRPr>
          </a:p>
          <a:p>
            <a:pPr>
              <a:lnSpc>
                <a:spcPts val="2200"/>
              </a:lnSpc>
              <a:spcBef>
                <a:spcPts val="25"/>
              </a:spcBef>
            </a:pPr>
            <a:endParaRPr sz="2100" dirty="0">
              <a:solidFill>
                <a:schemeClr val="bg1"/>
              </a:solidFill>
              <a:latin typeface="Book Antiqua" panose="02040602050305030304" pitchFamily="18" charset="0"/>
              <a:cs typeface="Arial"/>
            </a:endParaRPr>
          </a:p>
          <a:p>
            <a:pPr marL="299085" marR="5080" indent="-287020" algn="just">
              <a:lnSpc>
                <a:spcPts val="2200"/>
              </a:lnSpc>
              <a:buFont typeface="Wingdings"/>
              <a:buChar char=""/>
              <a:tabLst>
                <a:tab pos="299720" algn="l"/>
              </a:tabLst>
            </a:pPr>
            <a:r>
              <a:rPr sz="1700" b="1" dirty="0">
                <a:solidFill>
                  <a:schemeClr val="accent2"/>
                </a:solidFill>
                <a:latin typeface="Book Antiqua" panose="02040602050305030304" pitchFamily="18" charset="0"/>
                <a:cs typeface="Arial"/>
              </a:rPr>
              <a:t>РАСХОДИ</a:t>
            </a:r>
            <a:r>
              <a:rPr sz="1700" b="1" dirty="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Расходи представљају све трошкове општине за плате буџетских  корисника, набавку роба и услуга, субвенције, дотације и трансфере, социјалну  помоћ и остале трошкове које општина обезбеђује без директне и непосредне  накнаде.</a:t>
            </a:r>
          </a:p>
          <a:p>
            <a:pPr marL="299085" marR="5715" indent="-287020" algn="just">
              <a:lnSpc>
                <a:spcPts val="2200"/>
              </a:lnSpc>
              <a:spcBef>
                <a:spcPts val="420"/>
              </a:spcBef>
              <a:buFont typeface="Wingdings"/>
              <a:buChar char=""/>
              <a:tabLst>
                <a:tab pos="299720" algn="l"/>
              </a:tabLst>
            </a:pPr>
            <a:r>
              <a:rPr sz="1700" b="1" dirty="0">
                <a:solidFill>
                  <a:schemeClr val="accent2"/>
                </a:solidFill>
                <a:latin typeface="Book Antiqua" panose="02040602050305030304" pitchFamily="18" charset="0"/>
                <a:cs typeface="Arial"/>
              </a:rPr>
              <a:t>ИЗДАЦИ</a:t>
            </a:r>
            <a:r>
              <a:rPr sz="1700" b="1" dirty="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представљају трошкове изградње или инвестиционог одржавања већ  постојећих објеката, набавку земљишта, машина и опрeме неопходне за рад  буџетских корисника.</a:t>
            </a:r>
          </a:p>
          <a:p>
            <a:pPr marL="299085" marR="5080" indent="-287020" algn="just">
              <a:lnSpc>
                <a:spcPts val="2200"/>
              </a:lnSpc>
              <a:spcBef>
                <a:spcPts val="395"/>
              </a:spcBef>
              <a:buFont typeface="Wingdings"/>
              <a:buChar char=""/>
              <a:tabLst>
                <a:tab pos="299720" algn="l"/>
              </a:tabLst>
            </a:pPr>
            <a:r>
              <a:rPr sz="1700" b="1" dirty="0">
                <a:solidFill>
                  <a:schemeClr val="accent2"/>
                </a:solidFill>
                <a:latin typeface="Book Antiqua" panose="02040602050305030304" pitchFamily="18" charset="0"/>
                <a:cs typeface="Arial"/>
              </a:rPr>
              <a:t>РАСХОДИ И ИЗДАЦИ </a:t>
            </a:r>
            <a:r>
              <a:rPr sz="1700" dirty="0">
                <a:solidFill>
                  <a:schemeClr val="bg1"/>
                </a:solidFill>
                <a:latin typeface="Book Antiqua" panose="02040602050305030304" pitchFamily="18" charset="0"/>
                <a:cs typeface="Arial"/>
              </a:rPr>
              <a:t>морају се исказивати на законом прописан начин, односно  морају се  исказивати: по </a:t>
            </a:r>
            <a:r>
              <a:rPr sz="1700" i="1" dirty="0">
                <a:solidFill>
                  <a:schemeClr val="bg1"/>
                </a:solidFill>
                <a:latin typeface="Book Antiqua" panose="02040602050305030304" pitchFamily="18" charset="0"/>
                <a:cs typeface="Arial"/>
              </a:rPr>
              <a:t>програмима </a:t>
            </a:r>
            <a:r>
              <a:rPr sz="1700" dirty="0">
                <a:solidFill>
                  <a:schemeClr val="bg1"/>
                </a:solidFill>
                <a:latin typeface="Book Antiqua" panose="02040602050305030304" pitchFamily="18" charset="0"/>
                <a:cs typeface="Arial"/>
              </a:rPr>
              <a:t>који показују колико се троши за  извршавање основних надлежности и стратешких циљева општине; по </a:t>
            </a:r>
            <a:r>
              <a:rPr sz="1700" i="1" dirty="0">
                <a:solidFill>
                  <a:schemeClr val="bg1"/>
                </a:solidFill>
                <a:latin typeface="Book Antiqua" panose="02040602050305030304" pitchFamily="18" charset="0"/>
                <a:cs typeface="Arial"/>
              </a:rPr>
              <a:t>основној  намени </a:t>
            </a:r>
            <a:r>
              <a:rPr sz="1700" dirty="0">
                <a:solidFill>
                  <a:schemeClr val="bg1"/>
                </a:solidFill>
                <a:latin typeface="Book Antiqua" panose="02040602050305030304" pitchFamily="18" charset="0"/>
                <a:cs typeface="Arial"/>
              </a:rPr>
              <a:t>која показује за коју врсту трошка се средства издвајају; по </a:t>
            </a:r>
            <a:r>
              <a:rPr sz="1700" i="1" dirty="0">
                <a:solidFill>
                  <a:schemeClr val="bg1"/>
                </a:solidFill>
                <a:latin typeface="Book Antiqua" panose="02040602050305030304" pitchFamily="18" charset="0"/>
                <a:cs typeface="Arial"/>
              </a:rPr>
              <a:t>функцији </a:t>
            </a:r>
            <a:r>
              <a:rPr sz="1700" dirty="0">
                <a:solidFill>
                  <a:schemeClr val="bg1"/>
                </a:solidFill>
                <a:latin typeface="Book Antiqua" panose="02040602050305030304" pitchFamily="18" charset="0"/>
                <a:cs typeface="Arial"/>
              </a:rPr>
              <a:t>која  показује функционалну намену за одређену област и по </a:t>
            </a:r>
            <a:r>
              <a:rPr sz="1700" i="1" dirty="0">
                <a:solidFill>
                  <a:schemeClr val="bg1"/>
                </a:solidFill>
                <a:latin typeface="Book Antiqua" panose="02040602050305030304" pitchFamily="18" charset="0"/>
                <a:cs typeface="Arial"/>
              </a:rPr>
              <a:t>корисницима буџета  </a:t>
            </a:r>
            <a:r>
              <a:rPr sz="1700" dirty="0">
                <a:solidFill>
                  <a:schemeClr val="bg1"/>
                </a:solidFill>
                <a:latin typeface="Book Antiqua" panose="02040602050305030304" pitchFamily="18" charset="0"/>
                <a:cs typeface="Arial"/>
              </a:rPr>
              <a:t>што показује организацију рада општине.</a:t>
            </a:r>
          </a:p>
        </p:txBody>
      </p:sp>
      <p:sp>
        <p:nvSpPr>
          <p:cNvPr id="8" name="object 8"/>
          <p:cNvSpPr txBox="1">
            <a:spLocks noGrp="1"/>
          </p:cNvSpPr>
          <p:nvPr>
            <p:ph type="sldNum" sz="quarter" idx="7"/>
          </p:nvPr>
        </p:nvSpPr>
        <p:spPr>
          <a:xfrm>
            <a:off x="8857484" y="6921496"/>
            <a:ext cx="248136" cy="153888"/>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14</a:t>
            </a:fld>
            <a:endParaRPr dirty="0">
              <a:latin typeface="Book Antiqua" panose="02040602050305030304" pitchFamily="18" charset="0"/>
            </a:endParaRPr>
          </a:p>
        </p:txBody>
      </p:sp>
      <p:sp>
        <p:nvSpPr>
          <p:cNvPr id="9" name="TextBox 8"/>
          <p:cNvSpPr txBox="1"/>
          <p:nvPr/>
        </p:nvSpPr>
        <p:spPr>
          <a:xfrm>
            <a:off x="3886200" y="2661573"/>
            <a:ext cx="2743200" cy="369332"/>
          </a:xfrm>
          <a:prstGeom prst="rect">
            <a:avLst/>
          </a:prstGeom>
          <a:noFill/>
        </p:spPr>
        <p:txBody>
          <a:bodyPr wrap="square" rtlCol="0">
            <a:spAutoFit/>
          </a:bodyPr>
          <a:lstStyle/>
          <a:p>
            <a:r>
              <a:rPr lang="sr-Cyrl-RS" b="1" dirty="0" smtClean="0">
                <a:solidFill>
                  <a:schemeClr val="bg1"/>
                </a:solidFill>
                <a:latin typeface="Book Antiqua" panose="02040602050305030304" pitchFamily="18" charset="0"/>
                <a:cs typeface="Arial"/>
              </a:rPr>
              <a:t> </a:t>
            </a:r>
            <a:r>
              <a:rPr lang="sr-Cyrl-RS" b="1" dirty="0">
                <a:solidFill>
                  <a:schemeClr val="bg1"/>
                </a:solidFill>
                <a:latin typeface="Book Antiqua" panose="02040602050305030304" pitchFamily="18" charset="0"/>
                <a:cs typeface="Arial"/>
              </a:rPr>
              <a:t>389 милиона динара</a:t>
            </a:r>
            <a:endParaRPr lang="sr-Latn-RS" dirty="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p:nvPr/>
        </p:nvSpPr>
        <p:spPr>
          <a:xfrm>
            <a:off x="8895584" y="6934196"/>
            <a:ext cx="155575" cy="141064"/>
          </a:xfrm>
          <a:prstGeom prst="rect">
            <a:avLst/>
          </a:prstGeom>
        </p:spPr>
        <p:txBody>
          <a:bodyPr vert="horz" wrap="square" lIns="0" tIns="0" rIns="0" bIns="0" rtlCol="0">
            <a:spAutoFit/>
          </a:bodyPr>
          <a:lstStyle/>
          <a:p>
            <a:pPr>
              <a:lnSpc>
                <a:spcPts val="1140"/>
              </a:lnSpc>
            </a:pPr>
            <a:r>
              <a:rPr sz="1200" dirty="0">
                <a:solidFill>
                  <a:srgbClr val="888888"/>
                </a:solidFill>
                <a:latin typeface="Book Antiqua" panose="02040602050305030304" pitchFamily="18" charset="0"/>
                <a:cs typeface="Arial"/>
              </a:rPr>
              <a:t>15</a:t>
            </a:r>
            <a:endParaRPr sz="1200">
              <a:latin typeface="Book Antiqua" panose="02040602050305030304" pitchFamily="18" charset="0"/>
              <a:cs typeface="Arial"/>
            </a:endParaRPr>
          </a:p>
        </p:txBody>
      </p:sp>
      <p:sp>
        <p:nvSpPr>
          <p:cNvPr id="3" name="object 3"/>
          <p:cNvSpPr txBox="1">
            <a:spLocks noGrp="1"/>
          </p:cNvSpPr>
          <p:nvPr>
            <p:ph type="title"/>
          </p:nvPr>
        </p:nvSpPr>
        <p:spPr>
          <a:xfrm>
            <a:off x="914400" y="438492"/>
            <a:ext cx="8378059" cy="627736"/>
          </a:xfrm>
          <a:prstGeom prst="rect">
            <a:avLst/>
          </a:prstGeom>
        </p:spPr>
        <p:txBody>
          <a:bodyPr vert="horz" wrap="square" lIns="0" tIns="12065" rIns="0" bIns="0" rtlCol="0">
            <a:spAutoFit/>
          </a:bodyPr>
          <a:lstStyle/>
          <a:p>
            <a:pPr marL="12700">
              <a:lnSpc>
                <a:spcPct val="100000"/>
              </a:lnSpc>
              <a:spcBef>
                <a:spcPts val="95"/>
              </a:spcBef>
            </a:pPr>
            <a:r>
              <a:rPr sz="4000" b="0" dirty="0">
                <a:solidFill>
                  <a:schemeClr val="bg1"/>
                </a:solidFill>
                <a:latin typeface="Book Antiqua" panose="02040602050305030304" pitchFamily="18" charset="0"/>
              </a:rPr>
              <a:t>Шта су расходи и издаци буџета?</a:t>
            </a:r>
            <a:endParaRPr sz="4000" dirty="0">
              <a:solidFill>
                <a:schemeClr val="bg1"/>
              </a:solidFill>
              <a:latin typeface="Book Antiqua" panose="02040602050305030304" pitchFamily="18" charset="0"/>
            </a:endParaRPr>
          </a:p>
        </p:txBody>
      </p:sp>
      <p:sp>
        <p:nvSpPr>
          <p:cNvPr id="4" name="object 4"/>
          <p:cNvSpPr txBox="1"/>
          <p:nvPr/>
        </p:nvSpPr>
        <p:spPr>
          <a:xfrm>
            <a:off x="0" y="1755139"/>
            <a:ext cx="2878073" cy="5335050"/>
          </a:xfrm>
          <a:prstGeom prst="rect">
            <a:avLst/>
          </a:prstGeom>
        </p:spPr>
        <p:txBody>
          <a:bodyPr vert="horz" wrap="square" lIns="0" tIns="12700" rIns="0" bIns="0" rtlCol="0">
            <a:spAutoFit/>
          </a:bodyPr>
          <a:lstStyle/>
          <a:p>
            <a:pPr marR="6350" algn="r">
              <a:lnSpc>
                <a:spcPct val="100000"/>
              </a:lnSpc>
              <a:spcBef>
                <a:spcPts val="100"/>
              </a:spcBef>
            </a:pPr>
            <a:r>
              <a:rPr sz="1500" b="1" dirty="0">
                <a:solidFill>
                  <a:schemeClr val="bg1"/>
                </a:solidFill>
                <a:latin typeface="Book Antiqua" panose="02040602050305030304" pitchFamily="18" charset="0"/>
                <a:cs typeface="Arial"/>
              </a:rPr>
              <a:t>Расходи </a:t>
            </a:r>
            <a:r>
              <a:rPr sz="1500" b="1" dirty="0" err="1">
                <a:solidFill>
                  <a:schemeClr val="bg1"/>
                </a:solidFill>
                <a:latin typeface="Book Antiqua" panose="02040602050305030304" pitchFamily="18" charset="0"/>
                <a:cs typeface="Arial"/>
              </a:rPr>
              <a:t>за</a:t>
            </a:r>
            <a:r>
              <a:rPr sz="1500" b="1" dirty="0">
                <a:solidFill>
                  <a:schemeClr val="bg1"/>
                </a:solidFill>
                <a:latin typeface="Book Antiqua" panose="02040602050305030304" pitchFamily="18" charset="0"/>
                <a:cs typeface="Arial"/>
              </a:rPr>
              <a:t> </a:t>
            </a:r>
            <a:r>
              <a:rPr sz="1500" b="1" dirty="0" err="1" smtClean="0">
                <a:solidFill>
                  <a:schemeClr val="bg1"/>
                </a:solidFill>
                <a:latin typeface="Book Antiqua" panose="02040602050305030304" pitchFamily="18" charset="0"/>
                <a:cs typeface="Arial"/>
              </a:rPr>
              <a:t>запослене</a:t>
            </a:r>
            <a:endParaRPr lang="sr-Cyrl-RS" sz="1500" b="1" dirty="0" smtClean="0">
              <a:solidFill>
                <a:schemeClr val="bg1"/>
              </a:solidFill>
              <a:latin typeface="Book Antiqua" panose="02040602050305030304" pitchFamily="18" charset="0"/>
              <a:cs typeface="Arial"/>
            </a:endParaRPr>
          </a:p>
          <a:p>
            <a:pPr marR="6350" algn="r">
              <a:lnSpc>
                <a:spcPct val="100000"/>
              </a:lnSpc>
              <a:spcBef>
                <a:spcPts val="100"/>
              </a:spcBef>
            </a:pPr>
            <a:endParaRPr sz="1500" dirty="0">
              <a:solidFill>
                <a:schemeClr val="bg1"/>
              </a:solidFill>
              <a:latin typeface="Book Antiqua" panose="02040602050305030304" pitchFamily="18" charset="0"/>
              <a:cs typeface="Arial"/>
            </a:endParaRPr>
          </a:p>
          <a:p>
            <a:pPr marR="6985" algn="r">
              <a:lnSpc>
                <a:spcPts val="1720"/>
              </a:lnSpc>
              <a:spcBef>
                <a:spcPts val="5"/>
              </a:spcBef>
            </a:pPr>
            <a:endParaRPr lang="sr-Cyrl-RS" sz="2200" dirty="0">
              <a:solidFill>
                <a:schemeClr val="bg1"/>
              </a:solidFill>
              <a:latin typeface="Book Antiqua" panose="02040602050305030304" pitchFamily="18" charset="0"/>
              <a:cs typeface="Arial"/>
            </a:endParaRPr>
          </a:p>
          <a:p>
            <a:pPr marR="6985" algn="r">
              <a:lnSpc>
                <a:spcPts val="1720"/>
              </a:lnSpc>
              <a:spcBef>
                <a:spcPts val="5"/>
              </a:spcBef>
            </a:pPr>
            <a:r>
              <a:rPr sz="1500" b="1" dirty="0" err="1" smtClean="0">
                <a:solidFill>
                  <a:schemeClr val="bg1"/>
                </a:solidFill>
                <a:latin typeface="Book Antiqua" panose="02040602050305030304" pitchFamily="18" charset="0"/>
                <a:cs typeface="Arial"/>
              </a:rPr>
              <a:t>Коришћење</a:t>
            </a:r>
            <a:r>
              <a:rPr sz="1500" b="1" dirty="0" smtClean="0">
                <a:solidFill>
                  <a:schemeClr val="bg1"/>
                </a:solidFill>
                <a:latin typeface="Book Antiqua" panose="02040602050305030304" pitchFamily="18" charset="0"/>
                <a:cs typeface="Arial"/>
              </a:rPr>
              <a:t> </a:t>
            </a:r>
            <a:r>
              <a:rPr sz="1500" b="1" dirty="0" err="1">
                <a:solidFill>
                  <a:schemeClr val="bg1"/>
                </a:solidFill>
                <a:latin typeface="Book Antiqua" panose="02040602050305030304" pitchFamily="18" charset="0"/>
                <a:cs typeface="Arial"/>
              </a:rPr>
              <a:t>роба</a:t>
            </a:r>
            <a:r>
              <a:rPr sz="1500" b="1" dirty="0">
                <a:solidFill>
                  <a:schemeClr val="bg1"/>
                </a:solidFill>
                <a:latin typeface="Book Antiqua" panose="02040602050305030304" pitchFamily="18" charset="0"/>
                <a:cs typeface="Arial"/>
              </a:rPr>
              <a:t> </a:t>
            </a:r>
            <a:r>
              <a:rPr sz="1500" b="1" dirty="0" smtClean="0">
                <a:solidFill>
                  <a:schemeClr val="bg1"/>
                </a:solidFill>
                <a:latin typeface="Book Antiqua" panose="02040602050305030304" pitchFamily="18" charset="0"/>
                <a:cs typeface="Arial"/>
              </a:rPr>
              <a:t>и</a:t>
            </a:r>
            <a:r>
              <a:rPr lang="sr-Cyrl-RS" sz="1500" dirty="0">
                <a:solidFill>
                  <a:schemeClr val="bg1"/>
                </a:solidFill>
                <a:latin typeface="Book Antiqua" panose="02040602050305030304" pitchFamily="18" charset="0"/>
                <a:cs typeface="Arial"/>
              </a:rPr>
              <a:t> </a:t>
            </a:r>
            <a:r>
              <a:rPr sz="1500" b="1" dirty="0" err="1" smtClean="0">
                <a:solidFill>
                  <a:schemeClr val="bg1"/>
                </a:solidFill>
                <a:latin typeface="Book Antiqua" panose="02040602050305030304" pitchFamily="18" charset="0"/>
                <a:cs typeface="Arial"/>
              </a:rPr>
              <a:t>услуга</a:t>
            </a:r>
            <a:endParaRPr sz="1500" dirty="0">
              <a:solidFill>
                <a:schemeClr val="bg1"/>
              </a:solidFill>
              <a:latin typeface="Book Antiqua" panose="02040602050305030304" pitchFamily="18" charset="0"/>
              <a:cs typeface="Arial"/>
            </a:endParaRPr>
          </a:p>
          <a:p>
            <a:pPr algn="r">
              <a:lnSpc>
                <a:spcPct val="100000"/>
              </a:lnSpc>
            </a:pPr>
            <a:endParaRPr sz="1500" dirty="0">
              <a:solidFill>
                <a:schemeClr val="bg1"/>
              </a:solidFill>
              <a:latin typeface="Book Antiqua" panose="02040602050305030304" pitchFamily="18" charset="0"/>
              <a:cs typeface="Arial"/>
            </a:endParaRPr>
          </a:p>
          <a:p>
            <a:pPr algn="r">
              <a:lnSpc>
                <a:spcPct val="100000"/>
              </a:lnSpc>
              <a:spcBef>
                <a:spcPts val="5"/>
              </a:spcBef>
            </a:pPr>
            <a:endParaRPr sz="2050" dirty="0">
              <a:solidFill>
                <a:schemeClr val="bg1"/>
              </a:solidFill>
              <a:latin typeface="Book Antiqua" panose="02040602050305030304" pitchFamily="18" charset="0"/>
              <a:cs typeface="Arial"/>
            </a:endParaRPr>
          </a:p>
          <a:p>
            <a:pPr marR="6985" algn="r">
              <a:lnSpc>
                <a:spcPct val="100000"/>
              </a:lnSpc>
              <a:spcBef>
                <a:spcPts val="5"/>
              </a:spcBef>
            </a:pPr>
            <a:r>
              <a:rPr sz="1500" b="1" dirty="0">
                <a:solidFill>
                  <a:schemeClr val="bg1"/>
                </a:solidFill>
                <a:latin typeface="Book Antiqua" panose="02040602050305030304" pitchFamily="18" charset="0"/>
                <a:cs typeface="Arial"/>
              </a:rPr>
              <a:t>Дотације и </a:t>
            </a:r>
            <a:r>
              <a:rPr sz="1500" b="1" dirty="0" err="1" smtClean="0">
                <a:solidFill>
                  <a:schemeClr val="bg1"/>
                </a:solidFill>
                <a:latin typeface="Book Antiqua" panose="02040602050305030304" pitchFamily="18" charset="0"/>
                <a:cs typeface="Arial"/>
              </a:rPr>
              <a:t>трансфери</a:t>
            </a:r>
            <a:endParaRPr lang="sr-Cyrl-RS" sz="1500" b="1" dirty="0" smtClean="0">
              <a:solidFill>
                <a:schemeClr val="bg1"/>
              </a:solidFill>
              <a:latin typeface="Book Antiqua" panose="02040602050305030304" pitchFamily="18" charset="0"/>
              <a:cs typeface="Arial"/>
            </a:endParaRPr>
          </a:p>
          <a:p>
            <a:pPr marR="6985" algn="r">
              <a:lnSpc>
                <a:spcPct val="100000"/>
              </a:lnSpc>
              <a:spcBef>
                <a:spcPts val="5"/>
              </a:spcBef>
            </a:pPr>
            <a:endParaRPr sz="800" dirty="0">
              <a:solidFill>
                <a:schemeClr val="bg1"/>
              </a:solidFill>
              <a:latin typeface="Book Antiqua" panose="02040602050305030304" pitchFamily="18" charset="0"/>
              <a:cs typeface="Arial"/>
            </a:endParaRPr>
          </a:p>
          <a:p>
            <a:pPr algn="r">
              <a:lnSpc>
                <a:spcPct val="100000"/>
              </a:lnSpc>
              <a:spcBef>
                <a:spcPts val="30"/>
              </a:spcBef>
            </a:pPr>
            <a:endParaRPr sz="1300" dirty="0">
              <a:solidFill>
                <a:schemeClr val="bg1"/>
              </a:solidFill>
              <a:latin typeface="Book Antiqua" panose="02040602050305030304" pitchFamily="18" charset="0"/>
              <a:cs typeface="Arial"/>
            </a:endParaRPr>
          </a:p>
          <a:p>
            <a:pPr marL="274320" marR="5080" indent="269240" algn="r">
              <a:lnSpc>
                <a:spcPct val="243000"/>
              </a:lnSpc>
              <a:spcBef>
                <a:spcPts val="5"/>
              </a:spcBef>
            </a:pPr>
            <a:r>
              <a:rPr sz="1500" b="1" dirty="0">
                <a:solidFill>
                  <a:schemeClr val="bg1"/>
                </a:solidFill>
                <a:latin typeface="Book Antiqua" panose="02040602050305030304" pitchFamily="18" charset="0"/>
                <a:cs typeface="Arial"/>
              </a:rPr>
              <a:t>Остали </a:t>
            </a:r>
            <a:r>
              <a:rPr sz="1500" b="1" dirty="0" err="1">
                <a:solidFill>
                  <a:schemeClr val="bg1"/>
                </a:solidFill>
                <a:latin typeface="Book Antiqua" panose="02040602050305030304" pitchFamily="18" charset="0"/>
                <a:cs typeface="Arial"/>
              </a:rPr>
              <a:t>расходи</a:t>
            </a:r>
            <a:r>
              <a:rPr sz="1500" b="1" dirty="0">
                <a:solidFill>
                  <a:schemeClr val="bg1"/>
                </a:solidFill>
                <a:latin typeface="Book Antiqua" panose="02040602050305030304" pitchFamily="18" charset="0"/>
                <a:cs typeface="Arial"/>
              </a:rPr>
              <a:t> </a:t>
            </a:r>
            <a:r>
              <a:rPr sz="1500" dirty="0">
                <a:solidFill>
                  <a:schemeClr val="bg1"/>
                </a:solidFill>
                <a:latin typeface="Book Antiqua" panose="02040602050305030304" pitchFamily="18" charset="0"/>
                <a:cs typeface="Times New Roman"/>
              </a:rPr>
              <a:t> </a:t>
            </a:r>
            <a:r>
              <a:rPr sz="1500" b="1" dirty="0" err="1" smtClean="0">
                <a:solidFill>
                  <a:schemeClr val="bg1"/>
                </a:solidFill>
                <a:latin typeface="Book Antiqua" panose="02040602050305030304" pitchFamily="18" charset="0"/>
                <a:cs typeface="Arial"/>
              </a:rPr>
              <a:t>Субвенције</a:t>
            </a:r>
            <a:endParaRPr lang="sr-Cyrl-RS" sz="1500" b="1" dirty="0">
              <a:solidFill>
                <a:schemeClr val="bg1"/>
              </a:solidFill>
              <a:latin typeface="Book Antiqua" panose="02040602050305030304" pitchFamily="18" charset="0"/>
              <a:cs typeface="Arial"/>
            </a:endParaRPr>
          </a:p>
          <a:p>
            <a:pPr marL="274320" marR="5080" indent="269240" algn="r">
              <a:lnSpc>
                <a:spcPct val="243000"/>
              </a:lnSpc>
              <a:spcBef>
                <a:spcPts val="5"/>
              </a:spcBef>
            </a:pPr>
            <a:r>
              <a:rPr sz="1500" b="1" dirty="0" err="1" smtClean="0">
                <a:solidFill>
                  <a:schemeClr val="bg1"/>
                </a:solidFill>
                <a:latin typeface="Book Antiqua" panose="02040602050305030304" pitchFamily="18" charset="0"/>
                <a:cs typeface="Arial"/>
              </a:rPr>
              <a:t>Социјална</a:t>
            </a:r>
            <a:r>
              <a:rPr sz="1500" b="1" dirty="0" smtClean="0">
                <a:solidFill>
                  <a:schemeClr val="bg1"/>
                </a:solidFill>
                <a:latin typeface="Book Antiqua" panose="02040602050305030304" pitchFamily="18" charset="0"/>
                <a:cs typeface="Arial"/>
              </a:rPr>
              <a:t> </a:t>
            </a:r>
            <a:r>
              <a:rPr lang="sr-Cyrl-RS" sz="1500" b="1" dirty="0" smtClean="0">
                <a:solidFill>
                  <a:schemeClr val="bg1"/>
                </a:solidFill>
                <a:latin typeface="Book Antiqua" panose="02040602050305030304" pitchFamily="18" charset="0"/>
                <a:cs typeface="Arial"/>
              </a:rPr>
              <a:t>з</a:t>
            </a:r>
            <a:r>
              <a:rPr sz="1500" b="1" dirty="0" err="1" smtClean="0">
                <a:solidFill>
                  <a:schemeClr val="bg1"/>
                </a:solidFill>
                <a:latin typeface="Book Antiqua" panose="02040602050305030304" pitchFamily="18" charset="0"/>
                <a:cs typeface="Arial"/>
              </a:rPr>
              <a:t>аштита</a:t>
            </a:r>
            <a:endParaRPr sz="1500" dirty="0">
              <a:solidFill>
                <a:schemeClr val="bg1"/>
              </a:solidFill>
              <a:latin typeface="Book Antiqua" panose="02040602050305030304" pitchFamily="18" charset="0"/>
              <a:cs typeface="Arial"/>
            </a:endParaRPr>
          </a:p>
          <a:p>
            <a:pPr algn="r">
              <a:lnSpc>
                <a:spcPct val="100000"/>
              </a:lnSpc>
            </a:pPr>
            <a:endParaRPr sz="1500" dirty="0">
              <a:solidFill>
                <a:schemeClr val="bg1"/>
              </a:solidFill>
              <a:latin typeface="Book Antiqua" panose="02040602050305030304" pitchFamily="18" charset="0"/>
              <a:cs typeface="Arial"/>
            </a:endParaRPr>
          </a:p>
          <a:p>
            <a:pPr algn="r">
              <a:lnSpc>
                <a:spcPct val="100000"/>
              </a:lnSpc>
              <a:spcBef>
                <a:spcPts val="5"/>
              </a:spcBef>
            </a:pPr>
            <a:endParaRPr sz="1550" dirty="0">
              <a:solidFill>
                <a:schemeClr val="bg1"/>
              </a:solidFill>
              <a:latin typeface="Book Antiqua" panose="02040602050305030304" pitchFamily="18" charset="0"/>
              <a:cs typeface="Arial"/>
            </a:endParaRPr>
          </a:p>
          <a:p>
            <a:pPr marR="6350" algn="r">
              <a:lnSpc>
                <a:spcPct val="100000"/>
              </a:lnSpc>
            </a:pPr>
            <a:r>
              <a:rPr sz="1500" b="1" dirty="0">
                <a:solidFill>
                  <a:schemeClr val="bg1"/>
                </a:solidFill>
                <a:latin typeface="Book Antiqua" panose="02040602050305030304" pitchFamily="18" charset="0"/>
                <a:cs typeface="Arial"/>
              </a:rPr>
              <a:t>Буџетска резерва</a:t>
            </a:r>
            <a:endParaRPr sz="1500" dirty="0">
              <a:solidFill>
                <a:schemeClr val="bg1"/>
              </a:solidFill>
              <a:latin typeface="Book Antiqua" panose="02040602050305030304" pitchFamily="18" charset="0"/>
              <a:cs typeface="Arial"/>
            </a:endParaRPr>
          </a:p>
          <a:p>
            <a:pPr algn="r">
              <a:lnSpc>
                <a:spcPct val="100000"/>
              </a:lnSpc>
            </a:pPr>
            <a:endParaRPr sz="1500" dirty="0">
              <a:solidFill>
                <a:schemeClr val="bg1"/>
              </a:solidFill>
              <a:latin typeface="Book Antiqua" panose="02040602050305030304" pitchFamily="18" charset="0"/>
              <a:cs typeface="Arial"/>
            </a:endParaRPr>
          </a:p>
          <a:p>
            <a:pPr algn="r">
              <a:lnSpc>
                <a:spcPct val="100000"/>
              </a:lnSpc>
            </a:pPr>
            <a:endParaRPr sz="1500" dirty="0">
              <a:solidFill>
                <a:schemeClr val="bg1"/>
              </a:solidFill>
              <a:latin typeface="Book Antiqua" panose="02040602050305030304" pitchFamily="18" charset="0"/>
              <a:cs typeface="Arial"/>
            </a:endParaRPr>
          </a:p>
          <a:p>
            <a:pPr marR="6985" algn="r">
              <a:lnSpc>
                <a:spcPct val="100000"/>
              </a:lnSpc>
              <a:spcBef>
                <a:spcPts val="1030"/>
              </a:spcBef>
            </a:pPr>
            <a:r>
              <a:rPr sz="1500" b="1" dirty="0">
                <a:solidFill>
                  <a:schemeClr val="bg1"/>
                </a:solidFill>
                <a:latin typeface="Book Antiqua" panose="02040602050305030304" pitchFamily="18" charset="0"/>
                <a:cs typeface="Arial"/>
              </a:rPr>
              <a:t>Капитални издаци</a:t>
            </a:r>
            <a:endParaRPr sz="1500" dirty="0">
              <a:solidFill>
                <a:schemeClr val="bg1"/>
              </a:solidFill>
              <a:latin typeface="Book Antiqua" panose="02040602050305030304" pitchFamily="18" charset="0"/>
              <a:cs typeface="Arial"/>
            </a:endParaRPr>
          </a:p>
        </p:txBody>
      </p:sp>
      <p:sp>
        <p:nvSpPr>
          <p:cNvPr id="5" name="object 5"/>
          <p:cNvSpPr/>
          <p:nvPr/>
        </p:nvSpPr>
        <p:spPr>
          <a:xfrm>
            <a:off x="2958084" y="1641360"/>
            <a:ext cx="426720" cy="5489575"/>
          </a:xfrm>
          <a:custGeom>
            <a:avLst/>
            <a:gdLst/>
            <a:ahLst/>
            <a:cxnLst/>
            <a:rect l="l" t="t" r="r" b="b"/>
            <a:pathLst>
              <a:path w="426720" h="5489575">
                <a:moveTo>
                  <a:pt x="423672" y="4721352"/>
                </a:moveTo>
                <a:lnTo>
                  <a:pt x="400812" y="4721352"/>
                </a:lnTo>
                <a:lnTo>
                  <a:pt x="379476" y="4724400"/>
                </a:lnTo>
                <a:lnTo>
                  <a:pt x="320040" y="4739640"/>
                </a:lnTo>
                <a:lnTo>
                  <a:pt x="269748" y="4765548"/>
                </a:lnTo>
                <a:lnTo>
                  <a:pt x="231648" y="4802124"/>
                </a:lnTo>
                <a:lnTo>
                  <a:pt x="210312" y="4846320"/>
                </a:lnTo>
                <a:lnTo>
                  <a:pt x="207264" y="4860036"/>
                </a:lnTo>
                <a:lnTo>
                  <a:pt x="205740" y="4861560"/>
                </a:lnTo>
                <a:lnTo>
                  <a:pt x="205740" y="4960620"/>
                </a:lnTo>
                <a:lnTo>
                  <a:pt x="204216" y="4974336"/>
                </a:lnTo>
                <a:lnTo>
                  <a:pt x="204216" y="4972812"/>
                </a:lnTo>
                <a:lnTo>
                  <a:pt x="201168" y="4986528"/>
                </a:lnTo>
                <a:lnTo>
                  <a:pt x="184404" y="5021580"/>
                </a:lnTo>
                <a:lnTo>
                  <a:pt x="150876" y="5052060"/>
                </a:lnTo>
                <a:lnTo>
                  <a:pt x="106680" y="5076444"/>
                </a:lnTo>
                <a:lnTo>
                  <a:pt x="51816" y="5090160"/>
                </a:lnTo>
                <a:lnTo>
                  <a:pt x="12192" y="5093208"/>
                </a:lnTo>
                <a:lnTo>
                  <a:pt x="4572" y="5093208"/>
                </a:lnTo>
                <a:lnTo>
                  <a:pt x="0" y="5097780"/>
                </a:lnTo>
                <a:lnTo>
                  <a:pt x="0" y="5111496"/>
                </a:lnTo>
                <a:lnTo>
                  <a:pt x="4572" y="5117592"/>
                </a:lnTo>
                <a:lnTo>
                  <a:pt x="12192" y="5117592"/>
                </a:lnTo>
                <a:lnTo>
                  <a:pt x="51816" y="5120640"/>
                </a:lnTo>
                <a:lnTo>
                  <a:pt x="121920" y="5140452"/>
                </a:lnTo>
                <a:lnTo>
                  <a:pt x="161544" y="5166360"/>
                </a:lnTo>
                <a:lnTo>
                  <a:pt x="190500" y="5198364"/>
                </a:lnTo>
                <a:lnTo>
                  <a:pt x="204216" y="5236464"/>
                </a:lnTo>
                <a:lnTo>
                  <a:pt x="204216" y="5234940"/>
                </a:lnTo>
                <a:lnTo>
                  <a:pt x="205740" y="5248656"/>
                </a:lnTo>
                <a:lnTo>
                  <a:pt x="205740" y="5349240"/>
                </a:lnTo>
                <a:lnTo>
                  <a:pt x="207264" y="5349240"/>
                </a:lnTo>
                <a:lnTo>
                  <a:pt x="224028" y="5394960"/>
                </a:lnTo>
                <a:lnTo>
                  <a:pt x="257556" y="5434584"/>
                </a:lnTo>
                <a:lnTo>
                  <a:pt x="303276" y="5463540"/>
                </a:lnTo>
                <a:lnTo>
                  <a:pt x="339852" y="5477256"/>
                </a:lnTo>
                <a:lnTo>
                  <a:pt x="381000" y="5486400"/>
                </a:lnTo>
                <a:lnTo>
                  <a:pt x="423672" y="5489448"/>
                </a:lnTo>
                <a:lnTo>
                  <a:pt x="423672" y="5463540"/>
                </a:lnTo>
                <a:lnTo>
                  <a:pt x="402336" y="5463540"/>
                </a:lnTo>
                <a:lnTo>
                  <a:pt x="384048" y="5460492"/>
                </a:lnTo>
                <a:lnTo>
                  <a:pt x="345948" y="5452872"/>
                </a:lnTo>
                <a:lnTo>
                  <a:pt x="298704" y="5431536"/>
                </a:lnTo>
                <a:lnTo>
                  <a:pt x="284988" y="5423916"/>
                </a:lnTo>
                <a:lnTo>
                  <a:pt x="272796" y="5413248"/>
                </a:lnTo>
                <a:lnTo>
                  <a:pt x="262128" y="5404104"/>
                </a:lnTo>
                <a:lnTo>
                  <a:pt x="252984" y="5393436"/>
                </a:lnTo>
                <a:lnTo>
                  <a:pt x="237744" y="5369052"/>
                </a:lnTo>
                <a:lnTo>
                  <a:pt x="231648" y="5344668"/>
                </a:lnTo>
                <a:lnTo>
                  <a:pt x="231648" y="5346192"/>
                </a:lnTo>
                <a:lnTo>
                  <a:pt x="230124" y="5330952"/>
                </a:lnTo>
                <a:lnTo>
                  <a:pt x="230124" y="5231892"/>
                </a:lnTo>
                <a:lnTo>
                  <a:pt x="228600" y="5231892"/>
                </a:lnTo>
                <a:lnTo>
                  <a:pt x="213360" y="5187696"/>
                </a:lnTo>
                <a:lnTo>
                  <a:pt x="179832" y="5148072"/>
                </a:lnTo>
                <a:lnTo>
                  <a:pt x="115824" y="5111496"/>
                </a:lnTo>
                <a:lnTo>
                  <a:pt x="98132" y="5104689"/>
                </a:lnTo>
                <a:lnTo>
                  <a:pt x="114300" y="5099304"/>
                </a:lnTo>
                <a:lnTo>
                  <a:pt x="149352" y="5084064"/>
                </a:lnTo>
                <a:lnTo>
                  <a:pt x="192024" y="5050536"/>
                </a:lnTo>
                <a:lnTo>
                  <a:pt x="219456" y="5009388"/>
                </a:lnTo>
                <a:lnTo>
                  <a:pt x="228600" y="4978908"/>
                </a:lnTo>
                <a:lnTo>
                  <a:pt x="230124" y="4977384"/>
                </a:lnTo>
                <a:lnTo>
                  <a:pt x="230124" y="4878324"/>
                </a:lnTo>
                <a:lnTo>
                  <a:pt x="231648" y="4864608"/>
                </a:lnTo>
                <a:lnTo>
                  <a:pt x="231648" y="4866132"/>
                </a:lnTo>
                <a:lnTo>
                  <a:pt x="234696" y="4850892"/>
                </a:lnTo>
                <a:lnTo>
                  <a:pt x="252984" y="4815840"/>
                </a:lnTo>
                <a:lnTo>
                  <a:pt x="274320" y="4796028"/>
                </a:lnTo>
                <a:lnTo>
                  <a:pt x="286512" y="4785360"/>
                </a:lnTo>
                <a:lnTo>
                  <a:pt x="330708" y="4762500"/>
                </a:lnTo>
                <a:lnTo>
                  <a:pt x="384048" y="4748784"/>
                </a:lnTo>
                <a:lnTo>
                  <a:pt x="423672" y="4747260"/>
                </a:lnTo>
                <a:lnTo>
                  <a:pt x="423672" y="4721352"/>
                </a:lnTo>
                <a:close/>
              </a:path>
              <a:path w="426720" h="5489575">
                <a:moveTo>
                  <a:pt x="423672" y="3924300"/>
                </a:moveTo>
                <a:lnTo>
                  <a:pt x="379476" y="3927348"/>
                </a:lnTo>
                <a:lnTo>
                  <a:pt x="339852" y="3936492"/>
                </a:lnTo>
                <a:lnTo>
                  <a:pt x="303276" y="3950208"/>
                </a:lnTo>
                <a:lnTo>
                  <a:pt x="269748" y="3970020"/>
                </a:lnTo>
                <a:lnTo>
                  <a:pt x="231648" y="4005072"/>
                </a:lnTo>
                <a:lnTo>
                  <a:pt x="210312" y="4049268"/>
                </a:lnTo>
                <a:lnTo>
                  <a:pt x="207264" y="4064508"/>
                </a:lnTo>
                <a:lnTo>
                  <a:pt x="205740" y="4064508"/>
                </a:lnTo>
                <a:lnTo>
                  <a:pt x="205740" y="4163568"/>
                </a:lnTo>
                <a:lnTo>
                  <a:pt x="204216" y="4178808"/>
                </a:lnTo>
                <a:lnTo>
                  <a:pt x="204216" y="4177284"/>
                </a:lnTo>
                <a:lnTo>
                  <a:pt x="198120" y="4201668"/>
                </a:lnTo>
                <a:lnTo>
                  <a:pt x="163068" y="4245864"/>
                </a:lnTo>
                <a:lnTo>
                  <a:pt x="106680" y="4279392"/>
                </a:lnTo>
                <a:lnTo>
                  <a:pt x="51816" y="4293108"/>
                </a:lnTo>
                <a:lnTo>
                  <a:pt x="12192" y="4296156"/>
                </a:lnTo>
                <a:lnTo>
                  <a:pt x="4572" y="4296156"/>
                </a:lnTo>
                <a:lnTo>
                  <a:pt x="0" y="4302252"/>
                </a:lnTo>
                <a:lnTo>
                  <a:pt x="0" y="4315968"/>
                </a:lnTo>
                <a:lnTo>
                  <a:pt x="4572" y="4320540"/>
                </a:lnTo>
                <a:lnTo>
                  <a:pt x="35052" y="4320425"/>
                </a:lnTo>
                <a:lnTo>
                  <a:pt x="12192" y="4320540"/>
                </a:lnTo>
                <a:lnTo>
                  <a:pt x="51816" y="4323588"/>
                </a:lnTo>
                <a:lnTo>
                  <a:pt x="105156" y="4337304"/>
                </a:lnTo>
                <a:lnTo>
                  <a:pt x="149352" y="4360164"/>
                </a:lnTo>
                <a:lnTo>
                  <a:pt x="182880" y="4390644"/>
                </a:lnTo>
                <a:lnTo>
                  <a:pt x="201168" y="4425696"/>
                </a:lnTo>
                <a:lnTo>
                  <a:pt x="204216" y="4440936"/>
                </a:lnTo>
                <a:lnTo>
                  <a:pt x="204216" y="4439412"/>
                </a:lnTo>
                <a:lnTo>
                  <a:pt x="205740" y="4453128"/>
                </a:lnTo>
                <a:lnTo>
                  <a:pt x="205740" y="4552188"/>
                </a:lnTo>
                <a:lnTo>
                  <a:pt x="207264" y="4553712"/>
                </a:lnTo>
                <a:lnTo>
                  <a:pt x="224028" y="4599432"/>
                </a:lnTo>
                <a:lnTo>
                  <a:pt x="257556" y="4637532"/>
                </a:lnTo>
                <a:lnTo>
                  <a:pt x="303276" y="4666488"/>
                </a:lnTo>
                <a:lnTo>
                  <a:pt x="339852" y="4680204"/>
                </a:lnTo>
                <a:lnTo>
                  <a:pt x="402336" y="4692396"/>
                </a:lnTo>
                <a:lnTo>
                  <a:pt x="423672" y="4692396"/>
                </a:lnTo>
                <a:lnTo>
                  <a:pt x="423672" y="4666488"/>
                </a:lnTo>
                <a:lnTo>
                  <a:pt x="400812" y="4666361"/>
                </a:lnTo>
                <a:lnTo>
                  <a:pt x="384048" y="4664964"/>
                </a:lnTo>
                <a:lnTo>
                  <a:pt x="345948" y="4655820"/>
                </a:lnTo>
                <a:lnTo>
                  <a:pt x="298704" y="4636008"/>
                </a:lnTo>
                <a:lnTo>
                  <a:pt x="262128" y="4607052"/>
                </a:lnTo>
                <a:lnTo>
                  <a:pt x="245364" y="4584192"/>
                </a:lnTo>
                <a:lnTo>
                  <a:pt x="237744" y="4573524"/>
                </a:lnTo>
                <a:lnTo>
                  <a:pt x="234696" y="4561332"/>
                </a:lnTo>
                <a:lnTo>
                  <a:pt x="231648" y="4547616"/>
                </a:lnTo>
                <a:lnTo>
                  <a:pt x="231648" y="4549140"/>
                </a:lnTo>
                <a:lnTo>
                  <a:pt x="230124" y="4535424"/>
                </a:lnTo>
                <a:lnTo>
                  <a:pt x="230124" y="4436364"/>
                </a:lnTo>
                <a:lnTo>
                  <a:pt x="228600" y="4434840"/>
                </a:lnTo>
                <a:lnTo>
                  <a:pt x="213360" y="4390644"/>
                </a:lnTo>
                <a:lnTo>
                  <a:pt x="179832" y="4351020"/>
                </a:lnTo>
                <a:lnTo>
                  <a:pt x="132588" y="4322064"/>
                </a:lnTo>
                <a:lnTo>
                  <a:pt x="98386" y="4309072"/>
                </a:lnTo>
                <a:lnTo>
                  <a:pt x="114300" y="4303776"/>
                </a:lnTo>
                <a:lnTo>
                  <a:pt x="132588" y="4296156"/>
                </a:lnTo>
                <a:lnTo>
                  <a:pt x="149352" y="4287012"/>
                </a:lnTo>
                <a:lnTo>
                  <a:pt x="164592" y="4277868"/>
                </a:lnTo>
                <a:lnTo>
                  <a:pt x="178308" y="4265676"/>
                </a:lnTo>
                <a:lnTo>
                  <a:pt x="192024" y="4255008"/>
                </a:lnTo>
                <a:lnTo>
                  <a:pt x="219456" y="4213860"/>
                </a:lnTo>
                <a:lnTo>
                  <a:pt x="228600" y="4181856"/>
                </a:lnTo>
                <a:lnTo>
                  <a:pt x="230124" y="4181856"/>
                </a:lnTo>
                <a:lnTo>
                  <a:pt x="230124" y="4081272"/>
                </a:lnTo>
                <a:lnTo>
                  <a:pt x="231648" y="4067556"/>
                </a:lnTo>
                <a:lnTo>
                  <a:pt x="231648" y="4069080"/>
                </a:lnTo>
                <a:lnTo>
                  <a:pt x="234696" y="4055364"/>
                </a:lnTo>
                <a:lnTo>
                  <a:pt x="252984" y="4020312"/>
                </a:lnTo>
                <a:lnTo>
                  <a:pt x="286512" y="3989832"/>
                </a:lnTo>
                <a:lnTo>
                  <a:pt x="347472" y="3960876"/>
                </a:lnTo>
                <a:lnTo>
                  <a:pt x="403860" y="3950208"/>
                </a:lnTo>
                <a:lnTo>
                  <a:pt x="423672" y="3950208"/>
                </a:lnTo>
                <a:lnTo>
                  <a:pt x="423672" y="3924300"/>
                </a:lnTo>
                <a:close/>
              </a:path>
              <a:path w="426720" h="5489575">
                <a:moveTo>
                  <a:pt x="423672" y="3369564"/>
                </a:moveTo>
                <a:lnTo>
                  <a:pt x="400812" y="3369564"/>
                </a:lnTo>
                <a:lnTo>
                  <a:pt x="379476" y="3372612"/>
                </a:lnTo>
                <a:lnTo>
                  <a:pt x="339852" y="3380232"/>
                </a:lnTo>
                <a:lnTo>
                  <a:pt x="303276" y="3392424"/>
                </a:lnTo>
                <a:lnTo>
                  <a:pt x="243840" y="3429000"/>
                </a:lnTo>
                <a:lnTo>
                  <a:pt x="216408" y="3464052"/>
                </a:lnTo>
                <a:lnTo>
                  <a:pt x="214884" y="3465576"/>
                </a:lnTo>
                <a:lnTo>
                  <a:pt x="210312" y="3477768"/>
                </a:lnTo>
                <a:lnTo>
                  <a:pt x="210312" y="3479292"/>
                </a:lnTo>
                <a:lnTo>
                  <a:pt x="207264" y="3491484"/>
                </a:lnTo>
                <a:lnTo>
                  <a:pt x="207264" y="3493008"/>
                </a:lnTo>
                <a:lnTo>
                  <a:pt x="205740" y="3493008"/>
                </a:lnTo>
                <a:lnTo>
                  <a:pt x="205740" y="3506724"/>
                </a:lnTo>
                <a:lnTo>
                  <a:pt x="204216" y="3518916"/>
                </a:lnTo>
                <a:lnTo>
                  <a:pt x="204216" y="3517392"/>
                </a:lnTo>
                <a:lnTo>
                  <a:pt x="201168" y="3529584"/>
                </a:lnTo>
                <a:lnTo>
                  <a:pt x="202692" y="3528060"/>
                </a:lnTo>
                <a:lnTo>
                  <a:pt x="196596" y="3540252"/>
                </a:lnTo>
                <a:lnTo>
                  <a:pt x="198120" y="3538728"/>
                </a:lnTo>
                <a:lnTo>
                  <a:pt x="164592" y="3576828"/>
                </a:lnTo>
                <a:lnTo>
                  <a:pt x="150876" y="3584448"/>
                </a:lnTo>
                <a:lnTo>
                  <a:pt x="138684" y="3592068"/>
                </a:lnTo>
                <a:lnTo>
                  <a:pt x="89916" y="3610356"/>
                </a:lnTo>
                <a:lnTo>
                  <a:pt x="56388" y="3617468"/>
                </a:lnTo>
                <a:lnTo>
                  <a:pt x="56388" y="3622548"/>
                </a:lnTo>
                <a:lnTo>
                  <a:pt x="32004" y="3620820"/>
                </a:lnTo>
                <a:lnTo>
                  <a:pt x="35052" y="3621024"/>
                </a:lnTo>
                <a:lnTo>
                  <a:pt x="56388" y="3622548"/>
                </a:lnTo>
                <a:lnTo>
                  <a:pt x="56388" y="3617468"/>
                </a:lnTo>
                <a:lnTo>
                  <a:pt x="53340" y="3617976"/>
                </a:lnTo>
                <a:lnTo>
                  <a:pt x="35052" y="3619373"/>
                </a:lnTo>
                <a:lnTo>
                  <a:pt x="12192" y="3619500"/>
                </a:lnTo>
                <a:lnTo>
                  <a:pt x="4572" y="3621024"/>
                </a:lnTo>
                <a:lnTo>
                  <a:pt x="0" y="3625596"/>
                </a:lnTo>
                <a:lnTo>
                  <a:pt x="0" y="3639312"/>
                </a:lnTo>
                <a:lnTo>
                  <a:pt x="4572" y="3645408"/>
                </a:lnTo>
                <a:lnTo>
                  <a:pt x="32004" y="3645408"/>
                </a:lnTo>
                <a:lnTo>
                  <a:pt x="51816" y="3648456"/>
                </a:lnTo>
                <a:lnTo>
                  <a:pt x="106680" y="3659124"/>
                </a:lnTo>
                <a:lnTo>
                  <a:pt x="150876" y="3680460"/>
                </a:lnTo>
                <a:lnTo>
                  <a:pt x="182880" y="3706368"/>
                </a:lnTo>
                <a:lnTo>
                  <a:pt x="198120" y="3727704"/>
                </a:lnTo>
                <a:lnTo>
                  <a:pt x="196596" y="3726180"/>
                </a:lnTo>
                <a:lnTo>
                  <a:pt x="198120" y="3729228"/>
                </a:lnTo>
                <a:lnTo>
                  <a:pt x="201168" y="3735324"/>
                </a:lnTo>
                <a:lnTo>
                  <a:pt x="202692" y="3742182"/>
                </a:lnTo>
                <a:lnTo>
                  <a:pt x="204216" y="3749040"/>
                </a:lnTo>
                <a:lnTo>
                  <a:pt x="204216" y="3745992"/>
                </a:lnTo>
                <a:lnTo>
                  <a:pt x="205740" y="3759708"/>
                </a:lnTo>
                <a:lnTo>
                  <a:pt x="205740" y="3771900"/>
                </a:lnTo>
                <a:lnTo>
                  <a:pt x="207264" y="3773424"/>
                </a:lnTo>
                <a:lnTo>
                  <a:pt x="210312" y="3787140"/>
                </a:lnTo>
                <a:lnTo>
                  <a:pt x="210312" y="3788664"/>
                </a:lnTo>
                <a:lnTo>
                  <a:pt x="214884" y="3800856"/>
                </a:lnTo>
                <a:lnTo>
                  <a:pt x="216408" y="3800856"/>
                </a:lnTo>
                <a:lnTo>
                  <a:pt x="216408" y="3802380"/>
                </a:lnTo>
                <a:lnTo>
                  <a:pt x="224028" y="3814572"/>
                </a:lnTo>
                <a:lnTo>
                  <a:pt x="233172" y="3826764"/>
                </a:lnTo>
                <a:lnTo>
                  <a:pt x="237744" y="3830764"/>
                </a:lnTo>
                <a:lnTo>
                  <a:pt x="257556" y="3848100"/>
                </a:lnTo>
                <a:lnTo>
                  <a:pt x="304800" y="3874008"/>
                </a:lnTo>
                <a:lnTo>
                  <a:pt x="341376" y="3886200"/>
                </a:lnTo>
                <a:lnTo>
                  <a:pt x="381000" y="3893820"/>
                </a:lnTo>
                <a:lnTo>
                  <a:pt x="423672" y="3895344"/>
                </a:lnTo>
                <a:lnTo>
                  <a:pt x="423672" y="3870960"/>
                </a:lnTo>
                <a:lnTo>
                  <a:pt x="400812" y="3869309"/>
                </a:lnTo>
                <a:lnTo>
                  <a:pt x="382524" y="3867912"/>
                </a:lnTo>
                <a:lnTo>
                  <a:pt x="312420" y="3849624"/>
                </a:lnTo>
                <a:lnTo>
                  <a:pt x="260604" y="3817620"/>
                </a:lnTo>
                <a:lnTo>
                  <a:pt x="237744" y="3788664"/>
                </a:lnTo>
                <a:lnTo>
                  <a:pt x="239268" y="3790188"/>
                </a:lnTo>
                <a:lnTo>
                  <a:pt x="233172" y="3777996"/>
                </a:lnTo>
                <a:lnTo>
                  <a:pt x="234696" y="3779520"/>
                </a:lnTo>
                <a:lnTo>
                  <a:pt x="231648" y="3767328"/>
                </a:lnTo>
                <a:lnTo>
                  <a:pt x="231648" y="3770376"/>
                </a:lnTo>
                <a:lnTo>
                  <a:pt x="230124" y="3756660"/>
                </a:lnTo>
                <a:lnTo>
                  <a:pt x="230124" y="3742944"/>
                </a:lnTo>
                <a:lnTo>
                  <a:pt x="228600" y="3741420"/>
                </a:lnTo>
                <a:lnTo>
                  <a:pt x="225552" y="3729228"/>
                </a:lnTo>
                <a:lnTo>
                  <a:pt x="225552" y="3727704"/>
                </a:lnTo>
                <a:lnTo>
                  <a:pt x="220980" y="3715512"/>
                </a:lnTo>
                <a:lnTo>
                  <a:pt x="219456" y="3715512"/>
                </a:lnTo>
                <a:lnTo>
                  <a:pt x="219456" y="3713988"/>
                </a:lnTo>
                <a:lnTo>
                  <a:pt x="192024" y="3678936"/>
                </a:lnTo>
                <a:lnTo>
                  <a:pt x="149352" y="3649980"/>
                </a:lnTo>
                <a:lnTo>
                  <a:pt x="103492" y="3632657"/>
                </a:lnTo>
                <a:lnTo>
                  <a:pt x="114300" y="3630168"/>
                </a:lnTo>
                <a:lnTo>
                  <a:pt x="131064" y="3622548"/>
                </a:lnTo>
                <a:lnTo>
                  <a:pt x="147828" y="3616452"/>
                </a:lnTo>
                <a:lnTo>
                  <a:pt x="164592" y="3607308"/>
                </a:lnTo>
                <a:lnTo>
                  <a:pt x="178308" y="3598164"/>
                </a:lnTo>
                <a:lnTo>
                  <a:pt x="198120" y="3580828"/>
                </a:lnTo>
                <a:lnTo>
                  <a:pt x="202692" y="3576828"/>
                </a:lnTo>
                <a:lnTo>
                  <a:pt x="211836" y="3564636"/>
                </a:lnTo>
                <a:lnTo>
                  <a:pt x="219456" y="3550920"/>
                </a:lnTo>
                <a:lnTo>
                  <a:pt x="220980" y="3549396"/>
                </a:lnTo>
                <a:lnTo>
                  <a:pt x="225552" y="3537204"/>
                </a:lnTo>
                <a:lnTo>
                  <a:pt x="225552" y="3535680"/>
                </a:lnTo>
                <a:lnTo>
                  <a:pt x="228600" y="3523488"/>
                </a:lnTo>
                <a:lnTo>
                  <a:pt x="230124" y="3523488"/>
                </a:lnTo>
                <a:lnTo>
                  <a:pt x="230124" y="3508248"/>
                </a:lnTo>
                <a:lnTo>
                  <a:pt x="231648" y="3496056"/>
                </a:lnTo>
                <a:lnTo>
                  <a:pt x="231648" y="3497580"/>
                </a:lnTo>
                <a:lnTo>
                  <a:pt x="233172" y="3491484"/>
                </a:lnTo>
                <a:lnTo>
                  <a:pt x="234696" y="3485388"/>
                </a:lnTo>
                <a:lnTo>
                  <a:pt x="233172" y="3486912"/>
                </a:lnTo>
                <a:lnTo>
                  <a:pt x="237744" y="3477768"/>
                </a:lnTo>
                <a:lnTo>
                  <a:pt x="239268" y="3474720"/>
                </a:lnTo>
                <a:lnTo>
                  <a:pt x="237744" y="3476244"/>
                </a:lnTo>
                <a:lnTo>
                  <a:pt x="252984" y="3454908"/>
                </a:lnTo>
                <a:lnTo>
                  <a:pt x="262128" y="3445764"/>
                </a:lnTo>
                <a:lnTo>
                  <a:pt x="272796" y="3438144"/>
                </a:lnTo>
                <a:lnTo>
                  <a:pt x="284988" y="3429000"/>
                </a:lnTo>
                <a:lnTo>
                  <a:pt x="329184" y="3409188"/>
                </a:lnTo>
                <a:lnTo>
                  <a:pt x="384048" y="3396996"/>
                </a:lnTo>
                <a:lnTo>
                  <a:pt x="423672" y="3395472"/>
                </a:lnTo>
                <a:lnTo>
                  <a:pt x="423672" y="3369564"/>
                </a:lnTo>
                <a:close/>
              </a:path>
              <a:path w="426720" h="5489575">
                <a:moveTo>
                  <a:pt x="423672" y="2258568"/>
                </a:moveTo>
                <a:lnTo>
                  <a:pt x="379476" y="2261616"/>
                </a:lnTo>
                <a:lnTo>
                  <a:pt x="339852" y="2269236"/>
                </a:lnTo>
                <a:lnTo>
                  <a:pt x="303276" y="2281428"/>
                </a:lnTo>
                <a:lnTo>
                  <a:pt x="257556" y="2307336"/>
                </a:lnTo>
                <a:lnTo>
                  <a:pt x="224028" y="2342388"/>
                </a:lnTo>
                <a:lnTo>
                  <a:pt x="216408" y="2353056"/>
                </a:lnTo>
                <a:lnTo>
                  <a:pt x="216408" y="2354580"/>
                </a:lnTo>
                <a:lnTo>
                  <a:pt x="214884" y="2354580"/>
                </a:lnTo>
                <a:lnTo>
                  <a:pt x="210312" y="2366772"/>
                </a:lnTo>
                <a:lnTo>
                  <a:pt x="210312" y="2368296"/>
                </a:lnTo>
                <a:lnTo>
                  <a:pt x="207264" y="2380488"/>
                </a:lnTo>
                <a:lnTo>
                  <a:pt x="207264" y="2382012"/>
                </a:lnTo>
                <a:lnTo>
                  <a:pt x="205740" y="2382012"/>
                </a:lnTo>
                <a:lnTo>
                  <a:pt x="205740" y="2395728"/>
                </a:lnTo>
                <a:lnTo>
                  <a:pt x="204216" y="2409444"/>
                </a:lnTo>
                <a:lnTo>
                  <a:pt x="204216" y="2406396"/>
                </a:lnTo>
                <a:lnTo>
                  <a:pt x="201168" y="2418588"/>
                </a:lnTo>
                <a:lnTo>
                  <a:pt x="202692" y="2417064"/>
                </a:lnTo>
                <a:lnTo>
                  <a:pt x="196596" y="2429256"/>
                </a:lnTo>
                <a:lnTo>
                  <a:pt x="198120" y="2427732"/>
                </a:lnTo>
                <a:lnTo>
                  <a:pt x="164592" y="2465832"/>
                </a:lnTo>
                <a:lnTo>
                  <a:pt x="123444" y="2488692"/>
                </a:lnTo>
                <a:lnTo>
                  <a:pt x="53340" y="2506980"/>
                </a:lnTo>
                <a:lnTo>
                  <a:pt x="12192" y="2510028"/>
                </a:lnTo>
                <a:lnTo>
                  <a:pt x="4572" y="2510028"/>
                </a:lnTo>
                <a:lnTo>
                  <a:pt x="0" y="2516124"/>
                </a:lnTo>
                <a:lnTo>
                  <a:pt x="0" y="2529840"/>
                </a:lnTo>
                <a:lnTo>
                  <a:pt x="4572" y="2534412"/>
                </a:lnTo>
                <a:lnTo>
                  <a:pt x="35052" y="2534297"/>
                </a:lnTo>
                <a:lnTo>
                  <a:pt x="12192" y="2534412"/>
                </a:lnTo>
                <a:lnTo>
                  <a:pt x="51816" y="2537460"/>
                </a:lnTo>
                <a:lnTo>
                  <a:pt x="106680" y="2549652"/>
                </a:lnTo>
                <a:lnTo>
                  <a:pt x="150876" y="2569464"/>
                </a:lnTo>
                <a:lnTo>
                  <a:pt x="182880" y="2595372"/>
                </a:lnTo>
                <a:lnTo>
                  <a:pt x="198120" y="2616708"/>
                </a:lnTo>
                <a:lnTo>
                  <a:pt x="196596" y="2615184"/>
                </a:lnTo>
                <a:lnTo>
                  <a:pt x="198120" y="2618232"/>
                </a:lnTo>
                <a:lnTo>
                  <a:pt x="202692" y="2627376"/>
                </a:lnTo>
                <a:lnTo>
                  <a:pt x="201168" y="2625852"/>
                </a:lnTo>
                <a:lnTo>
                  <a:pt x="202692" y="2631948"/>
                </a:lnTo>
                <a:lnTo>
                  <a:pt x="204216" y="2638044"/>
                </a:lnTo>
                <a:lnTo>
                  <a:pt x="204216" y="2636520"/>
                </a:lnTo>
                <a:lnTo>
                  <a:pt x="205740" y="2648712"/>
                </a:lnTo>
                <a:lnTo>
                  <a:pt x="205740" y="2662428"/>
                </a:lnTo>
                <a:lnTo>
                  <a:pt x="207264" y="2662428"/>
                </a:lnTo>
                <a:lnTo>
                  <a:pt x="207264" y="2663952"/>
                </a:lnTo>
                <a:lnTo>
                  <a:pt x="210312" y="2676144"/>
                </a:lnTo>
                <a:lnTo>
                  <a:pt x="210312" y="2677668"/>
                </a:lnTo>
                <a:lnTo>
                  <a:pt x="214884" y="2689860"/>
                </a:lnTo>
                <a:lnTo>
                  <a:pt x="216408" y="2689860"/>
                </a:lnTo>
                <a:lnTo>
                  <a:pt x="216408" y="2691384"/>
                </a:lnTo>
                <a:lnTo>
                  <a:pt x="224028" y="2703576"/>
                </a:lnTo>
                <a:lnTo>
                  <a:pt x="233172" y="2715768"/>
                </a:lnTo>
                <a:lnTo>
                  <a:pt x="239268" y="2721864"/>
                </a:lnTo>
                <a:lnTo>
                  <a:pt x="245364" y="2727960"/>
                </a:lnTo>
                <a:lnTo>
                  <a:pt x="257556" y="2737104"/>
                </a:lnTo>
                <a:lnTo>
                  <a:pt x="271272" y="2747772"/>
                </a:lnTo>
                <a:lnTo>
                  <a:pt x="321564" y="2770632"/>
                </a:lnTo>
                <a:lnTo>
                  <a:pt x="361188" y="2779776"/>
                </a:lnTo>
                <a:lnTo>
                  <a:pt x="381000" y="2782824"/>
                </a:lnTo>
                <a:lnTo>
                  <a:pt x="423672" y="2785872"/>
                </a:lnTo>
                <a:lnTo>
                  <a:pt x="423672" y="2759964"/>
                </a:lnTo>
                <a:lnTo>
                  <a:pt x="400812" y="2759837"/>
                </a:lnTo>
                <a:lnTo>
                  <a:pt x="382524" y="2758440"/>
                </a:lnTo>
                <a:lnTo>
                  <a:pt x="329184" y="2746248"/>
                </a:lnTo>
                <a:lnTo>
                  <a:pt x="284988" y="2724912"/>
                </a:lnTo>
                <a:lnTo>
                  <a:pt x="251460" y="2699004"/>
                </a:lnTo>
                <a:lnTo>
                  <a:pt x="233172" y="2668524"/>
                </a:lnTo>
                <a:lnTo>
                  <a:pt x="234696" y="2670048"/>
                </a:lnTo>
                <a:lnTo>
                  <a:pt x="231648" y="2657856"/>
                </a:lnTo>
                <a:lnTo>
                  <a:pt x="231648" y="2659380"/>
                </a:lnTo>
                <a:lnTo>
                  <a:pt x="230124" y="2647188"/>
                </a:lnTo>
                <a:lnTo>
                  <a:pt x="230124" y="2631948"/>
                </a:lnTo>
                <a:lnTo>
                  <a:pt x="228600" y="2631948"/>
                </a:lnTo>
                <a:lnTo>
                  <a:pt x="225552" y="2619756"/>
                </a:lnTo>
                <a:lnTo>
                  <a:pt x="225552" y="2618232"/>
                </a:lnTo>
                <a:lnTo>
                  <a:pt x="220980" y="2606040"/>
                </a:lnTo>
                <a:lnTo>
                  <a:pt x="219456" y="2604516"/>
                </a:lnTo>
                <a:lnTo>
                  <a:pt x="213360" y="2592324"/>
                </a:lnTo>
                <a:lnTo>
                  <a:pt x="192024" y="2567940"/>
                </a:lnTo>
                <a:lnTo>
                  <a:pt x="178308" y="2558796"/>
                </a:lnTo>
                <a:lnTo>
                  <a:pt x="164592" y="2548128"/>
                </a:lnTo>
                <a:lnTo>
                  <a:pt x="149352" y="2540508"/>
                </a:lnTo>
                <a:lnTo>
                  <a:pt x="132588" y="2532888"/>
                </a:lnTo>
                <a:lnTo>
                  <a:pt x="114300" y="2525268"/>
                </a:lnTo>
                <a:lnTo>
                  <a:pt x="103365" y="2522524"/>
                </a:lnTo>
                <a:lnTo>
                  <a:pt x="114300" y="2519172"/>
                </a:lnTo>
                <a:lnTo>
                  <a:pt x="164592" y="2496312"/>
                </a:lnTo>
                <a:lnTo>
                  <a:pt x="198120" y="2469832"/>
                </a:lnTo>
                <a:lnTo>
                  <a:pt x="202692" y="2465832"/>
                </a:lnTo>
                <a:lnTo>
                  <a:pt x="211836" y="2453640"/>
                </a:lnTo>
                <a:lnTo>
                  <a:pt x="219456" y="2441448"/>
                </a:lnTo>
                <a:lnTo>
                  <a:pt x="219456" y="2439924"/>
                </a:lnTo>
                <a:lnTo>
                  <a:pt x="220980" y="2439924"/>
                </a:lnTo>
                <a:lnTo>
                  <a:pt x="225552" y="2427732"/>
                </a:lnTo>
                <a:lnTo>
                  <a:pt x="225552" y="2426208"/>
                </a:lnTo>
                <a:lnTo>
                  <a:pt x="228600" y="2412492"/>
                </a:lnTo>
                <a:lnTo>
                  <a:pt x="230124" y="2412492"/>
                </a:lnTo>
                <a:lnTo>
                  <a:pt x="230124" y="2398776"/>
                </a:lnTo>
                <a:lnTo>
                  <a:pt x="231648" y="2385060"/>
                </a:lnTo>
                <a:lnTo>
                  <a:pt x="231648" y="2388108"/>
                </a:lnTo>
                <a:lnTo>
                  <a:pt x="233172" y="2381250"/>
                </a:lnTo>
                <a:lnTo>
                  <a:pt x="234696" y="2374392"/>
                </a:lnTo>
                <a:lnTo>
                  <a:pt x="237744" y="2368296"/>
                </a:lnTo>
                <a:lnTo>
                  <a:pt x="239268" y="2365248"/>
                </a:lnTo>
                <a:lnTo>
                  <a:pt x="237744" y="2366772"/>
                </a:lnTo>
                <a:lnTo>
                  <a:pt x="262128" y="2336292"/>
                </a:lnTo>
                <a:lnTo>
                  <a:pt x="298704" y="2311908"/>
                </a:lnTo>
                <a:lnTo>
                  <a:pt x="347472" y="2293620"/>
                </a:lnTo>
                <a:lnTo>
                  <a:pt x="403860" y="2284476"/>
                </a:lnTo>
                <a:lnTo>
                  <a:pt x="423672" y="2284476"/>
                </a:lnTo>
                <a:lnTo>
                  <a:pt x="423672" y="2258568"/>
                </a:lnTo>
                <a:close/>
              </a:path>
              <a:path w="426720" h="5489575">
                <a:moveTo>
                  <a:pt x="423672" y="1313688"/>
                </a:moveTo>
                <a:lnTo>
                  <a:pt x="379476" y="1316736"/>
                </a:lnTo>
                <a:lnTo>
                  <a:pt x="339852" y="1325880"/>
                </a:lnTo>
                <a:lnTo>
                  <a:pt x="303276" y="1339596"/>
                </a:lnTo>
                <a:lnTo>
                  <a:pt x="269748" y="1359408"/>
                </a:lnTo>
                <a:lnTo>
                  <a:pt x="231648" y="1394460"/>
                </a:lnTo>
                <a:lnTo>
                  <a:pt x="210312" y="1438656"/>
                </a:lnTo>
                <a:lnTo>
                  <a:pt x="207264" y="1453896"/>
                </a:lnTo>
                <a:lnTo>
                  <a:pt x="205740" y="1453896"/>
                </a:lnTo>
                <a:lnTo>
                  <a:pt x="205740" y="1627632"/>
                </a:lnTo>
                <a:lnTo>
                  <a:pt x="204216" y="1642872"/>
                </a:lnTo>
                <a:lnTo>
                  <a:pt x="204216" y="1639824"/>
                </a:lnTo>
                <a:lnTo>
                  <a:pt x="201168" y="1653540"/>
                </a:lnTo>
                <a:lnTo>
                  <a:pt x="184404" y="1688592"/>
                </a:lnTo>
                <a:lnTo>
                  <a:pt x="150876" y="1719072"/>
                </a:lnTo>
                <a:lnTo>
                  <a:pt x="106680" y="1743456"/>
                </a:lnTo>
                <a:lnTo>
                  <a:pt x="51816" y="1757172"/>
                </a:lnTo>
                <a:lnTo>
                  <a:pt x="12192" y="1760220"/>
                </a:lnTo>
                <a:lnTo>
                  <a:pt x="4572" y="1760220"/>
                </a:lnTo>
                <a:lnTo>
                  <a:pt x="0" y="1764792"/>
                </a:lnTo>
                <a:lnTo>
                  <a:pt x="0" y="1778508"/>
                </a:lnTo>
                <a:lnTo>
                  <a:pt x="4572" y="1784604"/>
                </a:lnTo>
                <a:lnTo>
                  <a:pt x="12192" y="1784604"/>
                </a:lnTo>
                <a:lnTo>
                  <a:pt x="51816" y="1787652"/>
                </a:lnTo>
                <a:lnTo>
                  <a:pt x="121920" y="1807464"/>
                </a:lnTo>
                <a:lnTo>
                  <a:pt x="163068" y="1833372"/>
                </a:lnTo>
                <a:lnTo>
                  <a:pt x="190500" y="1865376"/>
                </a:lnTo>
                <a:lnTo>
                  <a:pt x="204216" y="1905000"/>
                </a:lnTo>
                <a:lnTo>
                  <a:pt x="204216" y="1901952"/>
                </a:lnTo>
                <a:lnTo>
                  <a:pt x="205740" y="1915668"/>
                </a:lnTo>
                <a:lnTo>
                  <a:pt x="205740" y="2090928"/>
                </a:lnTo>
                <a:lnTo>
                  <a:pt x="207264" y="2090928"/>
                </a:lnTo>
                <a:lnTo>
                  <a:pt x="224028" y="2136648"/>
                </a:lnTo>
                <a:lnTo>
                  <a:pt x="257556" y="2176272"/>
                </a:lnTo>
                <a:lnTo>
                  <a:pt x="303276" y="2205228"/>
                </a:lnTo>
                <a:lnTo>
                  <a:pt x="339852" y="2218944"/>
                </a:lnTo>
                <a:lnTo>
                  <a:pt x="381000" y="2228088"/>
                </a:lnTo>
                <a:lnTo>
                  <a:pt x="423672" y="2231136"/>
                </a:lnTo>
                <a:lnTo>
                  <a:pt x="423672" y="2205228"/>
                </a:lnTo>
                <a:lnTo>
                  <a:pt x="402336" y="2203704"/>
                </a:lnTo>
                <a:lnTo>
                  <a:pt x="384048" y="2202180"/>
                </a:lnTo>
                <a:lnTo>
                  <a:pt x="345948" y="2194560"/>
                </a:lnTo>
                <a:lnTo>
                  <a:pt x="298704" y="2173224"/>
                </a:lnTo>
                <a:lnTo>
                  <a:pt x="272796" y="2154936"/>
                </a:lnTo>
                <a:lnTo>
                  <a:pt x="262128" y="2145792"/>
                </a:lnTo>
                <a:lnTo>
                  <a:pt x="252984" y="2133600"/>
                </a:lnTo>
                <a:lnTo>
                  <a:pt x="245364" y="2122932"/>
                </a:lnTo>
                <a:lnTo>
                  <a:pt x="237744" y="2110740"/>
                </a:lnTo>
                <a:lnTo>
                  <a:pt x="231648" y="2086356"/>
                </a:lnTo>
                <a:lnTo>
                  <a:pt x="231648" y="2087880"/>
                </a:lnTo>
                <a:lnTo>
                  <a:pt x="230124" y="2072640"/>
                </a:lnTo>
                <a:lnTo>
                  <a:pt x="230124" y="1898904"/>
                </a:lnTo>
                <a:lnTo>
                  <a:pt x="228600" y="1898904"/>
                </a:lnTo>
                <a:lnTo>
                  <a:pt x="213360" y="1854708"/>
                </a:lnTo>
                <a:lnTo>
                  <a:pt x="179832" y="1815084"/>
                </a:lnTo>
                <a:lnTo>
                  <a:pt x="115824" y="1778508"/>
                </a:lnTo>
                <a:lnTo>
                  <a:pt x="99809" y="1772348"/>
                </a:lnTo>
                <a:lnTo>
                  <a:pt x="132588" y="1758696"/>
                </a:lnTo>
                <a:lnTo>
                  <a:pt x="178308" y="1729740"/>
                </a:lnTo>
                <a:lnTo>
                  <a:pt x="211836" y="1691640"/>
                </a:lnTo>
                <a:lnTo>
                  <a:pt x="228600" y="1645920"/>
                </a:lnTo>
                <a:lnTo>
                  <a:pt x="230124" y="1645920"/>
                </a:lnTo>
                <a:lnTo>
                  <a:pt x="230124" y="1470660"/>
                </a:lnTo>
                <a:lnTo>
                  <a:pt x="231648" y="1456944"/>
                </a:lnTo>
                <a:lnTo>
                  <a:pt x="231648" y="1458468"/>
                </a:lnTo>
                <a:lnTo>
                  <a:pt x="234696" y="1444752"/>
                </a:lnTo>
                <a:lnTo>
                  <a:pt x="252984" y="1409700"/>
                </a:lnTo>
                <a:lnTo>
                  <a:pt x="286512" y="1379220"/>
                </a:lnTo>
                <a:lnTo>
                  <a:pt x="347472" y="1350264"/>
                </a:lnTo>
                <a:lnTo>
                  <a:pt x="403860" y="1339596"/>
                </a:lnTo>
                <a:lnTo>
                  <a:pt x="423672" y="1339596"/>
                </a:lnTo>
                <a:lnTo>
                  <a:pt x="423672" y="1313688"/>
                </a:lnTo>
                <a:close/>
              </a:path>
              <a:path w="426720" h="5489575">
                <a:moveTo>
                  <a:pt x="423672" y="554736"/>
                </a:moveTo>
                <a:lnTo>
                  <a:pt x="379476" y="557784"/>
                </a:lnTo>
                <a:lnTo>
                  <a:pt x="339852" y="566928"/>
                </a:lnTo>
                <a:lnTo>
                  <a:pt x="303276" y="580644"/>
                </a:lnTo>
                <a:lnTo>
                  <a:pt x="269748" y="600456"/>
                </a:lnTo>
                <a:lnTo>
                  <a:pt x="231648" y="635508"/>
                </a:lnTo>
                <a:lnTo>
                  <a:pt x="210312" y="679704"/>
                </a:lnTo>
                <a:lnTo>
                  <a:pt x="207264" y="694944"/>
                </a:lnTo>
                <a:lnTo>
                  <a:pt x="205740" y="694944"/>
                </a:lnTo>
                <a:lnTo>
                  <a:pt x="205740" y="775716"/>
                </a:lnTo>
                <a:lnTo>
                  <a:pt x="204216" y="790956"/>
                </a:lnTo>
                <a:lnTo>
                  <a:pt x="204216" y="787908"/>
                </a:lnTo>
                <a:lnTo>
                  <a:pt x="201168" y="801624"/>
                </a:lnTo>
                <a:lnTo>
                  <a:pt x="184404" y="836676"/>
                </a:lnTo>
                <a:lnTo>
                  <a:pt x="150876" y="867156"/>
                </a:lnTo>
                <a:lnTo>
                  <a:pt x="106680" y="891540"/>
                </a:lnTo>
                <a:lnTo>
                  <a:pt x="89916" y="896112"/>
                </a:lnTo>
                <a:lnTo>
                  <a:pt x="71628" y="902208"/>
                </a:lnTo>
                <a:lnTo>
                  <a:pt x="51816" y="905256"/>
                </a:lnTo>
                <a:lnTo>
                  <a:pt x="33528" y="906780"/>
                </a:lnTo>
                <a:lnTo>
                  <a:pt x="12192" y="908304"/>
                </a:lnTo>
                <a:lnTo>
                  <a:pt x="4572" y="908304"/>
                </a:lnTo>
                <a:lnTo>
                  <a:pt x="0" y="912876"/>
                </a:lnTo>
                <a:lnTo>
                  <a:pt x="0" y="926592"/>
                </a:lnTo>
                <a:lnTo>
                  <a:pt x="4572" y="932688"/>
                </a:lnTo>
                <a:lnTo>
                  <a:pt x="12192" y="932688"/>
                </a:lnTo>
                <a:lnTo>
                  <a:pt x="51816" y="935736"/>
                </a:lnTo>
                <a:lnTo>
                  <a:pt x="121920" y="955548"/>
                </a:lnTo>
                <a:lnTo>
                  <a:pt x="161544" y="981456"/>
                </a:lnTo>
                <a:lnTo>
                  <a:pt x="190500" y="1013460"/>
                </a:lnTo>
                <a:lnTo>
                  <a:pt x="204216" y="1053084"/>
                </a:lnTo>
                <a:lnTo>
                  <a:pt x="204216" y="1050036"/>
                </a:lnTo>
                <a:lnTo>
                  <a:pt x="205740" y="1063752"/>
                </a:lnTo>
                <a:lnTo>
                  <a:pt x="205740" y="1146048"/>
                </a:lnTo>
                <a:lnTo>
                  <a:pt x="207264" y="1146048"/>
                </a:lnTo>
                <a:lnTo>
                  <a:pt x="224028" y="1191768"/>
                </a:lnTo>
                <a:lnTo>
                  <a:pt x="257556" y="1229868"/>
                </a:lnTo>
                <a:lnTo>
                  <a:pt x="271272" y="1242060"/>
                </a:lnTo>
                <a:lnTo>
                  <a:pt x="321564" y="1267968"/>
                </a:lnTo>
                <a:lnTo>
                  <a:pt x="359664" y="1278636"/>
                </a:lnTo>
                <a:lnTo>
                  <a:pt x="400812" y="1284617"/>
                </a:lnTo>
                <a:lnTo>
                  <a:pt x="423672" y="1284732"/>
                </a:lnTo>
                <a:lnTo>
                  <a:pt x="423672" y="1260348"/>
                </a:lnTo>
                <a:lnTo>
                  <a:pt x="402336" y="1258824"/>
                </a:lnTo>
                <a:lnTo>
                  <a:pt x="384048" y="1257300"/>
                </a:lnTo>
                <a:lnTo>
                  <a:pt x="345948" y="1249680"/>
                </a:lnTo>
                <a:lnTo>
                  <a:pt x="298704" y="1228344"/>
                </a:lnTo>
                <a:lnTo>
                  <a:pt x="262128" y="1199388"/>
                </a:lnTo>
                <a:lnTo>
                  <a:pt x="237744" y="1165860"/>
                </a:lnTo>
                <a:lnTo>
                  <a:pt x="231648" y="1141476"/>
                </a:lnTo>
                <a:lnTo>
                  <a:pt x="231648" y="1143000"/>
                </a:lnTo>
                <a:lnTo>
                  <a:pt x="230124" y="1127760"/>
                </a:lnTo>
                <a:lnTo>
                  <a:pt x="230124" y="1046988"/>
                </a:lnTo>
                <a:lnTo>
                  <a:pt x="228600" y="1046988"/>
                </a:lnTo>
                <a:lnTo>
                  <a:pt x="213360" y="1002792"/>
                </a:lnTo>
                <a:lnTo>
                  <a:pt x="179832" y="963168"/>
                </a:lnTo>
                <a:lnTo>
                  <a:pt x="115824" y="926592"/>
                </a:lnTo>
                <a:lnTo>
                  <a:pt x="98107" y="921131"/>
                </a:lnTo>
                <a:lnTo>
                  <a:pt x="114300" y="914400"/>
                </a:lnTo>
                <a:lnTo>
                  <a:pt x="149352" y="899160"/>
                </a:lnTo>
                <a:lnTo>
                  <a:pt x="192024" y="865632"/>
                </a:lnTo>
                <a:lnTo>
                  <a:pt x="219456" y="824484"/>
                </a:lnTo>
                <a:lnTo>
                  <a:pt x="228600" y="794004"/>
                </a:lnTo>
                <a:lnTo>
                  <a:pt x="230124" y="794004"/>
                </a:lnTo>
                <a:lnTo>
                  <a:pt x="230124" y="711708"/>
                </a:lnTo>
                <a:lnTo>
                  <a:pt x="231648" y="697992"/>
                </a:lnTo>
                <a:lnTo>
                  <a:pt x="231648" y="699516"/>
                </a:lnTo>
                <a:lnTo>
                  <a:pt x="234696" y="685800"/>
                </a:lnTo>
                <a:lnTo>
                  <a:pt x="252984" y="650748"/>
                </a:lnTo>
                <a:lnTo>
                  <a:pt x="286512" y="620268"/>
                </a:lnTo>
                <a:lnTo>
                  <a:pt x="347472" y="591312"/>
                </a:lnTo>
                <a:lnTo>
                  <a:pt x="423672" y="580644"/>
                </a:lnTo>
                <a:lnTo>
                  <a:pt x="423672" y="554736"/>
                </a:lnTo>
                <a:close/>
              </a:path>
              <a:path w="426720" h="5489575">
                <a:moveTo>
                  <a:pt x="423672" y="0"/>
                </a:moveTo>
                <a:lnTo>
                  <a:pt x="379476" y="3048"/>
                </a:lnTo>
                <a:lnTo>
                  <a:pt x="339852" y="10668"/>
                </a:lnTo>
                <a:lnTo>
                  <a:pt x="303276" y="22860"/>
                </a:lnTo>
                <a:lnTo>
                  <a:pt x="257556" y="48768"/>
                </a:lnTo>
                <a:lnTo>
                  <a:pt x="224028" y="82296"/>
                </a:lnTo>
                <a:lnTo>
                  <a:pt x="216408" y="94488"/>
                </a:lnTo>
                <a:lnTo>
                  <a:pt x="216408" y="96012"/>
                </a:lnTo>
                <a:lnTo>
                  <a:pt x="214884" y="96012"/>
                </a:lnTo>
                <a:lnTo>
                  <a:pt x="210312" y="108204"/>
                </a:lnTo>
                <a:lnTo>
                  <a:pt x="210312" y="109728"/>
                </a:lnTo>
                <a:lnTo>
                  <a:pt x="207264" y="121920"/>
                </a:lnTo>
                <a:lnTo>
                  <a:pt x="207264" y="123444"/>
                </a:lnTo>
                <a:lnTo>
                  <a:pt x="205740" y="123444"/>
                </a:lnTo>
                <a:lnTo>
                  <a:pt x="205740" y="137160"/>
                </a:lnTo>
                <a:lnTo>
                  <a:pt x="204216" y="149352"/>
                </a:lnTo>
                <a:lnTo>
                  <a:pt x="204216" y="147828"/>
                </a:lnTo>
                <a:lnTo>
                  <a:pt x="201168" y="160020"/>
                </a:lnTo>
                <a:lnTo>
                  <a:pt x="202692" y="158496"/>
                </a:lnTo>
                <a:lnTo>
                  <a:pt x="196596" y="170688"/>
                </a:lnTo>
                <a:lnTo>
                  <a:pt x="198120" y="169164"/>
                </a:lnTo>
                <a:lnTo>
                  <a:pt x="164592" y="207264"/>
                </a:lnTo>
                <a:lnTo>
                  <a:pt x="150876" y="214884"/>
                </a:lnTo>
                <a:lnTo>
                  <a:pt x="138684" y="222504"/>
                </a:lnTo>
                <a:lnTo>
                  <a:pt x="89916" y="240792"/>
                </a:lnTo>
                <a:lnTo>
                  <a:pt x="33528" y="249936"/>
                </a:lnTo>
                <a:lnTo>
                  <a:pt x="12192" y="251460"/>
                </a:lnTo>
                <a:lnTo>
                  <a:pt x="4572" y="251460"/>
                </a:lnTo>
                <a:lnTo>
                  <a:pt x="0" y="256032"/>
                </a:lnTo>
                <a:lnTo>
                  <a:pt x="0" y="269748"/>
                </a:lnTo>
                <a:lnTo>
                  <a:pt x="4572" y="275844"/>
                </a:lnTo>
                <a:lnTo>
                  <a:pt x="12192" y="275844"/>
                </a:lnTo>
                <a:lnTo>
                  <a:pt x="51816" y="278892"/>
                </a:lnTo>
                <a:lnTo>
                  <a:pt x="106680" y="291084"/>
                </a:lnTo>
                <a:lnTo>
                  <a:pt x="150876" y="310896"/>
                </a:lnTo>
                <a:lnTo>
                  <a:pt x="182880" y="336804"/>
                </a:lnTo>
                <a:lnTo>
                  <a:pt x="198120" y="358140"/>
                </a:lnTo>
                <a:lnTo>
                  <a:pt x="196596" y="356616"/>
                </a:lnTo>
                <a:lnTo>
                  <a:pt x="198120" y="359664"/>
                </a:lnTo>
                <a:lnTo>
                  <a:pt x="202692" y="368808"/>
                </a:lnTo>
                <a:lnTo>
                  <a:pt x="201168" y="367284"/>
                </a:lnTo>
                <a:lnTo>
                  <a:pt x="202692" y="373380"/>
                </a:lnTo>
                <a:lnTo>
                  <a:pt x="204216" y="379476"/>
                </a:lnTo>
                <a:lnTo>
                  <a:pt x="204216" y="376428"/>
                </a:lnTo>
                <a:lnTo>
                  <a:pt x="205740" y="390144"/>
                </a:lnTo>
                <a:lnTo>
                  <a:pt x="205740" y="403860"/>
                </a:lnTo>
                <a:lnTo>
                  <a:pt x="207264" y="403860"/>
                </a:lnTo>
                <a:lnTo>
                  <a:pt x="207264" y="405384"/>
                </a:lnTo>
                <a:lnTo>
                  <a:pt x="210312" y="417576"/>
                </a:lnTo>
                <a:lnTo>
                  <a:pt x="210312" y="419100"/>
                </a:lnTo>
                <a:lnTo>
                  <a:pt x="214884" y="431292"/>
                </a:lnTo>
                <a:lnTo>
                  <a:pt x="216408" y="431292"/>
                </a:lnTo>
                <a:lnTo>
                  <a:pt x="216408" y="432816"/>
                </a:lnTo>
                <a:lnTo>
                  <a:pt x="224028" y="445008"/>
                </a:lnTo>
                <a:lnTo>
                  <a:pt x="233172" y="457200"/>
                </a:lnTo>
                <a:lnTo>
                  <a:pt x="237744" y="461200"/>
                </a:lnTo>
                <a:lnTo>
                  <a:pt x="257556" y="478536"/>
                </a:lnTo>
                <a:lnTo>
                  <a:pt x="304800" y="504444"/>
                </a:lnTo>
                <a:lnTo>
                  <a:pt x="341376" y="516636"/>
                </a:lnTo>
                <a:lnTo>
                  <a:pt x="381000" y="524256"/>
                </a:lnTo>
                <a:lnTo>
                  <a:pt x="423672" y="527304"/>
                </a:lnTo>
                <a:lnTo>
                  <a:pt x="423672" y="501396"/>
                </a:lnTo>
                <a:lnTo>
                  <a:pt x="402336" y="501396"/>
                </a:lnTo>
                <a:lnTo>
                  <a:pt x="382524" y="498348"/>
                </a:lnTo>
                <a:lnTo>
                  <a:pt x="312420" y="480060"/>
                </a:lnTo>
                <a:lnTo>
                  <a:pt x="272796" y="457200"/>
                </a:lnTo>
                <a:lnTo>
                  <a:pt x="260604" y="449580"/>
                </a:lnTo>
                <a:lnTo>
                  <a:pt x="251460" y="438912"/>
                </a:lnTo>
                <a:lnTo>
                  <a:pt x="243840" y="429768"/>
                </a:lnTo>
                <a:lnTo>
                  <a:pt x="237744" y="419100"/>
                </a:lnTo>
                <a:lnTo>
                  <a:pt x="239268" y="420624"/>
                </a:lnTo>
                <a:lnTo>
                  <a:pt x="234696" y="411480"/>
                </a:lnTo>
                <a:lnTo>
                  <a:pt x="231648" y="397764"/>
                </a:lnTo>
                <a:lnTo>
                  <a:pt x="231648" y="400812"/>
                </a:lnTo>
                <a:lnTo>
                  <a:pt x="230124" y="387096"/>
                </a:lnTo>
                <a:lnTo>
                  <a:pt x="230124" y="373380"/>
                </a:lnTo>
                <a:lnTo>
                  <a:pt x="228600" y="373380"/>
                </a:lnTo>
                <a:lnTo>
                  <a:pt x="225552" y="359664"/>
                </a:lnTo>
                <a:lnTo>
                  <a:pt x="225552" y="358140"/>
                </a:lnTo>
                <a:lnTo>
                  <a:pt x="220980" y="345948"/>
                </a:lnTo>
                <a:lnTo>
                  <a:pt x="219456" y="345948"/>
                </a:lnTo>
                <a:lnTo>
                  <a:pt x="219456" y="344424"/>
                </a:lnTo>
                <a:lnTo>
                  <a:pt x="192024" y="309372"/>
                </a:lnTo>
                <a:lnTo>
                  <a:pt x="149352" y="280416"/>
                </a:lnTo>
                <a:lnTo>
                  <a:pt x="104787" y="263525"/>
                </a:lnTo>
                <a:lnTo>
                  <a:pt x="114300" y="260604"/>
                </a:lnTo>
                <a:lnTo>
                  <a:pt x="164592" y="237744"/>
                </a:lnTo>
                <a:lnTo>
                  <a:pt x="198120" y="211264"/>
                </a:lnTo>
                <a:lnTo>
                  <a:pt x="202692" y="207264"/>
                </a:lnTo>
                <a:lnTo>
                  <a:pt x="211836" y="195072"/>
                </a:lnTo>
                <a:lnTo>
                  <a:pt x="219456" y="181356"/>
                </a:lnTo>
                <a:lnTo>
                  <a:pt x="220980" y="179832"/>
                </a:lnTo>
                <a:lnTo>
                  <a:pt x="225552" y="167640"/>
                </a:lnTo>
                <a:lnTo>
                  <a:pt x="225552" y="166116"/>
                </a:lnTo>
                <a:lnTo>
                  <a:pt x="228600" y="153924"/>
                </a:lnTo>
                <a:lnTo>
                  <a:pt x="230124" y="153924"/>
                </a:lnTo>
                <a:lnTo>
                  <a:pt x="230124" y="138684"/>
                </a:lnTo>
                <a:lnTo>
                  <a:pt x="231648" y="126492"/>
                </a:lnTo>
                <a:lnTo>
                  <a:pt x="231648" y="128016"/>
                </a:lnTo>
                <a:lnTo>
                  <a:pt x="233172" y="121920"/>
                </a:lnTo>
                <a:lnTo>
                  <a:pt x="234696" y="115824"/>
                </a:lnTo>
                <a:lnTo>
                  <a:pt x="233172" y="117348"/>
                </a:lnTo>
                <a:lnTo>
                  <a:pt x="237744" y="108204"/>
                </a:lnTo>
                <a:lnTo>
                  <a:pt x="239268" y="105765"/>
                </a:lnTo>
                <a:lnTo>
                  <a:pt x="245364" y="96012"/>
                </a:lnTo>
                <a:lnTo>
                  <a:pt x="272796" y="68580"/>
                </a:lnTo>
                <a:lnTo>
                  <a:pt x="329184" y="39624"/>
                </a:lnTo>
                <a:lnTo>
                  <a:pt x="384048" y="27432"/>
                </a:lnTo>
                <a:lnTo>
                  <a:pt x="423672" y="25908"/>
                </a:lnTo>
                <a:lnTo>
                  <a:pt x="423672" y="0"/>
                </a:lnTo>
                <a:close/>
              </a:path>
              <a:path w="426720" h="5489575">
                <a:moveTo>
                  <a:pt x="426720" y="2839212"/>
                </a:moveTo>
                <a:lnTo>
                  <a:pt x="425196" y="2814828"/>
                </a:lnTo>
                <a:lnTo>
                  <a:pt x="403860" y="2814828"/>
                </a:lnTo>
                <a:lnTo>
                  <a:pt x="382524" y="2816352"/>
                </a:lnTo>
                <a:lnTo>
                  <a:pt x="362712" y="2820924"/>
                </a:lnTo>
                <a:lnTo>
                  <a:pt x="342900" y="2823972"/>
                </a:lnTo>
                <a:lnTo>
                  <a:pt x="306324" y="2836164"/>
                </a:lnTo>
                <a:lnTo>
                  <a:pt x="259080" y="2862072"/>
                </a:lnTo>
                <a:lnTo>
                  <a:pt x="225552" y="2897124"/>
                </a:lnTo>
                <a:lnTo>
                  <a:pt x="217932" y="2907792"/>
                </a:lnTo>
                <a:lnTo>
                  <a:pt x="217932" y="2910840"/>
                </a:lnTo>
                <a:lnTo>
                  <a:pt x="213360" y="2921508"/>
                </a:lnTo>
                <a:lnTo>
                  <a:pt x="211836" y="2923032"/>
                </a:lnTo>
                <a:lnTo>
                  <a:pt x="211836" y="2924556"/>
                </a:lnTo>
                <a:lnTo>
                  <a:pt x="208788" y="2936748"/>
                </a:lnTo>
                <a:lnTo>
                  <a:pt x="208788" y="2938272"/>
                </a:lnTo>
                <a:lnTo>
                  <a:pt x="207264" y="2951988"/>
                </a:lnTo>
                <a:lnTo>
                  <a:pt x="205740" y="2964180"/>
                </a:lnTo>
                <a:lnTo>
                  <a:pt x="207264" y="2962656"/>
                </a:lnTo>
                <a:lnTo>
                  <a:pt x="204216" y="2974848"/>
                </a:lnTo>
                <a:lnTo>
                  <a:pt x="204216" y="2973324"/>
                </a:lnTo>
                <a:lnTo>
                  <a:pt x="199644" y="2983992"/>
                </a:lnTo>
                <a:lnTo>
                  <a:pt x="199644" y="2982468"/>
                </a:lnTo>
                <a:lnTo>
                  <a:pt x="193548" y="2993136"/>
                </a:lnTo>
                <a:lnTo>
                  <a:pt x="185928" y="3003804"/>
                </a:lnTo>
                <a:lnTo>
                  <a:pt x="153924" y="3029712"/>
                </a:lnTo>
                <a:lnTo>
                  <a:pt x="108204" y="3049524"/>
                </a:lnTo>
                <a:lnTo>
                  <a:pt x="91440" y="3055620"/>
                </a:lnTo>
                <a:lnTo>
                  <a:pt x="54864" y="3061716"/>
                </a:lnTo>
                <a:lnTo>
                  <a:pt x="35052" y="3064764"/>
                </a:lnTo>
                <a:lnTo>
                  <a:pt x="15240" y="3064764"/>
                </a:lnTo>
                <a:lnTo>
                  <a:pt x="7620" y="3064764"/>
                </a:lnTo>
                <a:lnTo>
                  <a:pt x="1524" y="3070860"/>
                </a:lnTo>
                <a:lnTo>
                  <a:pt x="1524" y="3084576"/>
                </a:lnTo>
                <a:lnTo>
                  <a:pt x="7620" y="3090672"/>
                </a:lnTo>
                <a:lnTo>
                  <a:pt x="15240" y="3090672"/>
                </a:lnTo>
                <a:lnTo>
                  <a:pt x="36576" y="3090799"/>
                </a:lnTo>
                <a:lnTo>
                  <a:pt x="91440" y="3099816"/>
                </a:lnTo>
                <a:lnTo>
                  <a:pt x="138684" y="3116580"/>
                </a:lnTo>
                <a:lnTo>
                  <a:pt x="185928" y="3151632"/>
                </a:lnTo>
                <a:lnTo>
                  <a:pt x="199644" y="3172968"/>
                </a:lnTo>
                <a:lnTo>
                  <a:pt x="199644" y="3169920"/>
                </a:lnTo>
                <a:lnTo>
                  <a:pt x="204216" y="3182112"/>
                </a:lnTo>
                <a:lnTo>
                  <a:pt x="204216" y="3180588"/>
                </a:lnTo>
                <a:lnTo>
                  <a:pt x="207264" y="3192780"/>
                </a:lnTo>
                <a:lnTo>
                  <a:pt x="205740" y="3191256"/>
                </a:lnTo>
                <a:lnTo>
                  <a:pt x="207264" y="3203448"/>
                </a:lnTo>
                <a:lnTo>
                  <a:pt x="208788" y="3217164"/>
                </a:lnTo>
                <a:lnTo>
                  <a:pt x="208788" y="3218688"/>
                </a:lnTo>
                <a:lnTo>
                  <a:pt x="211836" y="3230880"/>
                </a:lnTo>
                <a:lnTo>
                  <a:pt x="211836" y="3232404"/>
                </a:lnTo>
                <a:lnTo>
                  <a:pt x="213360" y="3232404"/>
                </a:lnTo>
                <a:lnTo>
                  <a:pt x="217932" y="3244596"/>
                </a:lnTo>
                <a:lnTo>
                  <a:pt x="217932" y="3246120"/>
                </a:lnTo>
                <a:lnTo>
                  <a:pt x="227076" y="3259836"/>
                </a:lnTo>
                <a:lnTo>
                  <a:pt x="260604" y="3293364"/>
                </a:lnTo>
                <a:lnTo>
                  <a:pt x="306324" y="3319272"/>
                </a:lnTo>
                <a:lnTo>
                  <a:pt x="342900" y="3331464"/>
                </a:lnTo>
                <a:lnTo>
                  <a:pt x="384048" y="3337560"/>
                </a:lnTo>
                <a:lnTo>
                  <a:pt x="403860" y="3340608"/>
                </a:lnTo>
                <a:lnTo>
                  <a:pt x="425196" y="3340608"/>
                </a:lnTo>
                <a:lnTo>
                  <a:pt x="426720" y="3316224"/>
                </a:lnTo>
                <a:lnTo>
                  <a:pt x="403860" y="3314573"/>
                </a:lnTo>
                <a:lnTo>
                  <a:pt x="385572" y="3313176"/>
                </a:lnTo>
                <a:lnTo>
                  <a:pt x="332232" y="3300984"/>
                </a:lnTo>
                <a:lnTo>
                  <a:pt x="286512" y="3279648"/>
                </a:lnTo>
                <a:lnTo>
                  <a:pt x="254508" y="3253740"/>
                </a:lnTo>
                <a:lnTo>
                  <a:pt x="240792" y="3233928"/>
                </a:lnTo>
                <a:lnTo>
                  <a:pt x="240792" y="3235452"/>
                </a:lnTo>
                <a:lnTo>
                  <a:pt x="236220" y="3223260"/>
                </a:lnTo>
                <a:lnTo>
                  <a:pt x="236220" y="3224784"/>
                </a:lnTo>
                <a:lnTo>
                  <a:pt x="233172" y="3212592"/>
                </a:lnTo>
                <a:lnTo>
                  <a:pt x="233172" y="3201924"/>
                </a:lnTo>
                <a:lnTo>
                  <a:pt x="231648" y="3189732"/>
                </a:lnTo>
                <a:lnTo>
                  <a:pt x="231648" y="3186684"/>
                </a:lnTo>
                <a:lnTo>
                  <a:pt x="228600" y="3174492"/>
                </a:lnTo>
                <a:lnTo>
                  <a:pt x="228600" y="3172968"/>
                </a:lnTo>
                <a:lnTo>
                  <a:pt x="227076" y="3172968"/>
                </a:lnTo>
                <a:lnTo>
                  <a:pt x="222504" y="3160776"/>
                </a:lnTo>
                <a:lnTo>
                  <a:pt x="222504" y="3159252"/>
                </a:lnTo>
                <a:lnTo>
                  <a:pt x="214884" y="3147060"/>
                </a:lnTo>
                <a:lnTo>
                  <a:pt x="181356" y="3113532"/>
                </a:lnTo>
                <a:lnTo>
                  <a:pt x="134112" y="3087624"/>
                </a:lnTo>
                <a:lnTo>
                  <a:pt x="104660" y="3077616"/>
                </a:lnTo>
                <a:lnTo>
                  <a:pt x="134112" y="3067812"/>
                </a:lnTo>
                <a:lnTo>
                  <a:pt x="150876" y="3060192"/>
                </a:lnTo>
                <a:lnTo>
                  <a:pt x="166116" y="3052572"/>
                </a:lnTo>
                <a:lnTo>
                  <a:pt x="179832" y="3041904"/>
                </a:lnTo>
                <a:lnTo>
                  <a:pt x="193548" y="3032760"/>
                </a:lnTo>
                <a:lnTo>
                  <a:pt x="204216" y="3020568"/>
                </a:lnTo>
                <a:lnTo>
                  <a:pt x="207264" y="3016504"/>
                </a:lnTo>
                <a:lnTo>
                  <a:pt x="222504" y="2996184"/>
                </a:lnTo>
                <a:lnTo>
                  <a:pt x="222504" y="2994660"/>
                </a:lnTo>
                <a:lnTo>
                  <a:pt x="227076" y="2982468"/>
                </a:lnTo>
                <a:lnTo>
                  <a:pt x="228600" y="2982468"/>
                </a:lnTo>
                <a:lnTo>
                  <a:pt x="228600" y="2980944"/>
                </a:lnTo>
                <a:lnTo>
                  <a:pt x="231648" y="2968752"/>
                </a:lnTo>
                <a:lnTo>
                  <a:pt x="231648" y="2965704"/>
                </a:lnTo>
                <a:lnTo>
                  <a:pt x="233172" y="2953512"/>
                </a:lnTo>
                <a:lnTo>
                  <a:pt x="233172" y="2942844"/>
                </a:lnTo>
                <a:lnTo>
                  <a:pt x="236220" y="2930652"/>
                </a:lnTo>
                <a:lnTo>
                  <a:pt x="236220" y="2932176"/>
                </a:lnTo>
                <a:lnTo>
                  <a:pt x="240792" y="2919984"/>
                </a:lnTo>
                <a:lnTo>
                  <a:pt x="240792" y="2921508"/>
                </a:lnTo>
                <a:lnTo>
                  <a:pt x="246888" y="2910840"/>
                </a:lnTo>
                <a:lnTo>
                  <a:pt x="254508" y="2900172"/>
                </a:lnTo>
                <a:lnTo>
                  <a:pt x="288036" y="2874264"/>
                </a:lnTo>
                <a:lnTo>
                  <a:pt x="348996" y="2848356"/>
                </a:lnTo>
                <a:lnTo>
                  <a:pt x="387096" y="2842260"/>
                </a:lnTo>
                <a:lnTo>
                  <a:pt x="405384" y="2840736"/>
                </a:lnTo>
                <a:lnTo>
                  <a:pt x="426720" y="2839212"/>
                </a:lnTo>
                <a:close/>
              </a:path>
            </a:pathLst>
          </a:custGeom>
          <a:solidFill>
            <a:srgbClr val="3D6595"/>
          </a:solidFill>
        </p:spPr>
        <p:txBody>
          <a:bodyPr wrap="square" lIns="0" tIns="0" rIns="0" bIns="0" rtlCol="0"/>
          <a:lstStyle/>
          <a:p>
            <a:endParaRPr>
              <a:latin typeface="Book Antiqua" panose="02040602050305030304" pitchFamily="18" charset="0"/>
            </a:endParaRPr>
          </a:p>
        </p:txBody>
      </p:sp>
      <p:grpSp>
        <p:nvGrpSpPr>
          <p:cNvPr id="6" name="object 6"/>
          <p:cNvGrpSpPr/>
          <p:nvPr/>
        </p:nvGrpSpPr>
        <p:grpSpPr>
          <a:xfrm>
            <a:off x="3532632" y="1641348"/>
            <a:ext cx="5625465" cy="5489575"/>
            <a:chOff x="3532632" y="1641348"/>
            <a:chExt cx="5625465" cy="5489575"/>
          </a:xfrm>
        </p:grpSpPr>
        <p:sp>
          <p:nvSpPr>
            <p:cNvPr id="7" name="object 7"/>
            <p:cNvSpPr/>
            <p:nvPr/>
          </p:nvSpPr>
          <p:spPr>
            <a:xfrm>
              <a:off x="3546347" y="1653539"/>
              <a:ext cx="5590540" cy="501650"/>
            </a:xfrm>
            <a:custGeom>
              <a:avLst/>
              <a:gdLst/>
              <a:ahLst/>
              <a:cxnLst/>
              <a:rect l="l" t="t" r="r" b="b"/>
              <a:pathLst>
                <a:path w="5590540" h="501650">
                  <a:moveTo>
                    <a:pt x="5590031" y="501395"/>
                  </a:moveTo>
                  <a:lnTo>
                    <a:pt x="5590031" y="0"/>
                  </a:lnTo>
                  <a:lnTo>
                    <a:pt x="0" y="0"/>
                  </a:lnTo>
                  <a:lnTo>
                    <a:pt x="0" y="501395"/>
                  </a:lnTo>
                  <a:lnTo>
                    <a:pt x="5590031" y="501395"/>
                  </a:lnTo>
                  <a:close/>
                </a:path>
              </a:pathLst>
            </a:custGeom>
            <a:solidFill>
              <a:srgbClr val="6F2F9F"/>
            </a:solidFill>
          </p:spPr>
          <p:txBody>
            <a:bodyPr wrap="square" lIns="0" tIns="0" rIns="0" bIns="0" rtlCol="0"/>
            <a:lstStyle/>
            <a:p>
              <a:endParaRPr>
                <a:latin typeface="Book Antiqua" panose="02040602050305030304" pitchFamily="18" charset="0"/>
              </a:endParaRPr>
            </a:p>
          </p:txBody>
        </p:sp>
        <p:sp>
          <p:nvSpPr>
            <p:cNvPr id="8" name="object 8"/>
            <p:cNvSpPr/>
            <p:nvPr/>
          </p:nvSpPr>
          <p:spPr>
            <a:xfrm>
              <a:off x="3532632" y="1641348"/>
              <a:ext cx="5617845" cy="527685"/>
            </a:xfrm>
            <a:custGeom>
              <a:avLst/>
              <a:gdLst/>
              <a:ahLst/>
              <a:cxnLst/>
              <a:rect l="l" t="t" r="r" b="b"/>
              <a:pathLst>
                <a:path w="5617845" h="527685">
                  <a:moveTo>
                    <a:pt x="5617464" y="521208"/>
                  </a:moveTo>
                  <a:lnTo>
                    <a:pt x="5617464" y="6096"/>
                  </a:lnTo>
                  <a:lnTo>
                    <a:pt x="5611368" y="0"/>
                  </a:lnTo>
                  <a:lnTo>
                    <a:pt x="6096" y="0"/>
                  </a:lnTo>
                  <a:lnTo>
                    <a:pt x="0" y="6096"/>
                  </a:lnTo>
                  <a:lnTo>
                    <a:pt x="0" y="521208"/>
                  </a:lnTo>
                  <a:lnTo>
                    <a:pt x="6096" y="527304"/>
                  </a:lnTo>
                  <a:lnTo>
                    <a:pt x="13716" y="527304"/>
                  </a:lnTo>
                  <a:lnTo>
                    <a:pt x="13716" y="25908"/>
                  </a:lnTo>
                  <a:lnTo>
                    <a:pt x="25908" y="12192"/>
                  </a:lnTo>
                  <a:lnTo>
                    <a:pt x="25908" y="25908"/>
                  </a:lnTo>
                  <a:lnTo>
                    <a:pt x="5591556" y="25908"/>
                  </a:lnTo>
                  <a:lnTo>
                    <a:pt x="5591556" y="12192"/>
                  </a:lnTo>
                  <a:lnTo>
                    <a:pt x="5603748" y="25908"/>
                  </a:lnTo>
                  <a:lnTo>
                    <a:pt x="5603748" y="527304"/>
                  </a:lnTo>
                  <a:lnTo>
                    <a:pt x="5611368" y="527304"/>
                  </a:lnTo>
                  <a:lnTo>
                    <a:pt x="5617464" y="521208"/>
                  </a:lnTo>
                  <a:close/>
                </a:path>
                <a:path w="5617845" h="527685">
                  <a:moveTo>
                    <a:pt x="25908" y="25908"/>
                  </a:moveTo>
                  <a:lnTo>
                    <a:pt x="25908" y="12192"/>
                  </a:lnTo>
                  <a:lnTo>
                    <a:pt x="13716" y="25908"/>
                  </a:lnTo>
                  <a:lnTo>
                    <a:pt x="25908" y="25908"/>
                  </a:lnTo>
                  <a:close/>
                </a:path>
                <a:path w="5617845" h="527685">
                  <a:moveTo>
                    <a:pt x="25908" y="501396"/>
                  </a:moveTo>
                  <a:lnTo>
                    <a:pt x="25908" y="25908"/>
                  </a:lnTo>
                  <a:lnTo>
                    <a:pt x="13716" y="25908"/>
                  </a:lnTo>
                  <a:lnTo>
                    <a:pt x="13716" y="501396"/>
                  </a:lnTo>
                  <a:lnTo>
                    <a:pt x="25908" y="501396"/>
                  </a:lnTo>
                  <a:close/>
                </a:path>
                <a:path w="5617845" h="527685">
                  <a:moveTo>
                    <a:pt x="5603748" y="501396"/>
                  </a:moveTo>
                  <a:lnTo>
                    <a:pt x="13716" y="501396"/>
                  </a:lnTo>
                  <a:lnTo>
                    <a:pt x="25908" y="513588"/>
                  </a:lnTo>
                  <a:lnTo>
                    <a:pt x="25908" y="527304"/>
                  </a:lnTo>
                  <a:lnTo>
                    <a:pt x="5591556" y="527304"/>
                  </a:lnTo>
                  <a:lnTo>
                    <a:pt x="5591556" y="513588"/>
                  </a:lnTo>
                  <a:lnTo>
                    <a:pt x="5603748" y="501396"/>
                  </a:lnTo>
                  <a:close/>
                </a:path>
                <a:path w="5617845" h="527685">
                  <a:moveTo>
                    <a:pt x="25908" y="527304"/>
                  </a:moveTo>
                  <a:lnTo>
                    <a:pt x="25908" y="513588"/>
                  </a:lnTo>
                  <a:lnTo>
                    <a:pt x="13716" y="501396"/>
                  </a:lnTo>
                  <a:lnTo>
                    <a:pt x="13716" y="527304"/>
                  </a:lnTo>
                  <a:lnTo>
                    <a:pt x="25908" y="527304"/>
                  </a:lnTo>
                  <a:close/>
                </a:path>
                <a:path w="5617845" h="527685">
                  <a:moveTo>
                    <a:pt x="5603748" y="25908"/>
                  </a:moveTo>
                  <a:lnTo>
                    <a:pt x="5591556" y="12192"/>
                  </a:lnTo>
                  <a:lnTo>
                    <a:pt x="5591556" y="25908"/>
                  </a:lnTo>
                  <a:lnTo>
                    <a:pt x="5603748" y="25908"/>
                  </a:lnTo>
                  <a:close/>
                </a:path>
                <a:path w="5617845" h="527685">
                  <a:moveTo>
                    <a:pt x="5603748" y="501396"/>
                  </a:moveTo>
                  <a:lnTo>
                    <a:pt x="5603748" y="25908"/>
                  </a:lnTo>
                  <a:lnTo>
                    <a:pt x="5591556" y="25908"/>
                  </a:lnTo>
                  <a:lnTo>
                    <a:pt x="5591556" y="501396"/>
                  </a:lnTo>
                  <a:lnTo>
                    <a:pt x="5603748" y="501396"/>
                  </a:lnTo>
                  <a:close/>
                </a:path>
                <a:path w="5617845" h="527685">
                  <a:moveTo>
                    <a:pt x="5603748" y="527304"/>
                  </a:moveTo>
                  <a:lnTo>
                    <a:pt x="5603748" y="501396"/>
                  </a:lnTo>
                  <a:lnTo>
                    <a:pt x="5591556" y="513588"/>
                  </a:lnTo>
                  <a:lnTo>
                    <a:pt x="5591556" y="527304"/>
                  </a:lnTo>
                  <a:lnTo>
                    <a:pt x="5603748" y="527304"/>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9" name="object 9"/>
            <p:cNvSpPr/>
            <p:nvPr/>
          </p:nvSpPr>
          <p:spPr>
            <a:xfrm>
              <a:off x="3546347" y="2209799"/>
              <a:ext cx="5590540" cy="704215"/>
            </a:xfrm>
            <a:custGeom>
              <a:avLst/>
              <a:gdLst/>
              <a:ahLst/>
              <a:cxnLst/>
              <a:rect l="l" t="t" r="r" b="b"/>
              <a:pathLst>
                <a:path w="5590540" h="704214">
                  <a:moveTo>
                    <a:pt x="5590031" y="704087"/>
                  </a:moveTo>
                  <a:lnTo>
                    <a:pt x="5590031" y="0"/>
                  </a:lnTo>
                  <a:lnTo>
                    <a:pt x="0" y="0"/>
                  </a:lnTo>
                  <a:lnTo>
                    <a:pt x="0" y="704087"/>
                  </a:lnTo>
                  <a:lnTo>
                    <a:pt x="5590031" y="704087"/>
                  </a:lnTo>
                  <a:close/>
                </a:path>
              </a:pathLst>
            </a:custGeom>
            <a:solidFill>
              <a:srgbClr val="00AF4F"/>
            </a:solidFill>
          </p:spPr>
          <p:txBody>
            <a:bodyPr wrap="square" lIns="0" tIns="0" rIns="0" bIns="0" rtlCol="0"/>
            <a:lstStyle/>
            <a:p>
              <a:endParaRPr>
                <a:latin typeface="Book Antiqua" panose="02040602050305030304" pitchFamily="18" charset="0"/>
              </a:endParaRPr>
            </a:p>
          </p:txBody>
        </p:sp>
        <p:sp>
          <p:nvSpPr>
            <p:cNvPr id="10" name="object 10"/>
            <p:cNvSpPr/>
            <p:nvPr/>
          </p:nvSpPr>
          <p:spPr>
            <a:xfrm>
              <a:off x="3532632" y="2196084"/>
              <a:ext cx="5617845" cy="730250"/>
            </a:xfrm>
            <a:custGeom>
              <a:avLst/>
              <a:gdLst/>
              <a:ahLst/>
              <a:cxnLst/>
              <a:rect l="l" t="t" r="r" b="b"/>
              <a:pathLst>
                <a:path w="5617845" h="730250">
                  <a:moveTo>
                    <a:pt x="5617464" y="725424"/>
                  </a:moveTo>
                  <a:lnTo>
                    <a:pt x="5617464" y="6096"/>
                  </a:lnTo>
                  <a:lnTo>
                    <a:pt x="5611368" y="0"/>
                  </a:lnTo>
                  <a:lnTo>
                    <a:pt x="6096" y="0"/>
                  </a:lnTo>
                  <a:lnTo>
                    <a:pt x="0" y="6096"/>
                  </a:lnTo>
                  <a:lnTo>
                    <a:pt x="0" y="725424"/>
                  </a:lnTo>
                  <a:lnTo>
                    <a:pt x="6096" y="729996"/>
                  </a:lnTo>
                  <a:lnTo>
                    <a:pt x="13716" y="729996"/>
                  </a:lnTo>
                  <a:lnTo>
                    <a:pt x="13716" y="25908"/>
                  </a:lnTo>
                  <a:lnTo>
                    <a:pt x="25908" y="13716"/>
                  </a:lnTo>
                  <a:lnTo>
                    <a:pt x="25908" y="25908"/>
                  </a:lnTo>
                  <a:lnTo>
                    <a:pt x="5591556" y="25908"/>
                  </a:lnTo>
                  <a:lnTo>
                    <a:pt x="5591556" y="13716"/>
                  </a:lnTo>
                  <a:lnTo>
                    <a:pt x="5603748" y="25908"/>
                  </a:lnTo>
                  <a:lnTo>
                    <a:pt x="5603748" y="729996"/>
                  </a:lnTo>
                  <a:lnTo>
                    <a:pt x="5611368" y="729996"/>
                  </a:lnTo>
                  <a:lnTo>
                    <a:pt x="5617464" y="725424"/>
                  </a:lnTo>
                  <a:close/>
                </a:path>
                <a:path w="5617845" h="730250">
                  <a:moveTo>
                    <a:pt x="25908" y="25908"/>
                  </a:moveTo>
                  <a:lnTo>
                    <a:pt x="25908" y="13716"/>
                  </a:lnTo>
                  <a:lnTo>
                    <a:pt x="13716" y="25908"/>
                  </a:lnTo>
                  <a:lnTo>
                    <a:pt x="25908" y="25908"/>
                  </a:lnTo>
                  <a:close/>
                </a:path>
                <a:path w="5617845" h="730250">
                  <a:moveTo>
                    <a:pt x="25908" y="705612"/>
                  </a:moveTo>
                  <a:lnTo>
                    <a:pt x="25908" y="25908"/>
                  </a:lnTo>
                  <a:lnTo>
                    <a:pt x="13716" y="25908"/>
                  </a:lnTo>
                  <a:lnTo>
                    <a:pt x="13716" y="705612"/>
                  </a:lnTo>
                  <a:lnTo>
                    <a:pt x="25908" y="705612"/>
                  </a:lnTo>
                  <a:close/>
                </a:path>
                <a:path w="5617845" h="730250">
                  <a:moveTo>
                    <a:pt x="5603748" y="705612"/>
                  </a:moveTo>
                  <a:lnTo>
                    <a:pt x="13716" y="705612"/>
                  </a:lnTo>
                  <a:lnTo>
                    <a:pt x="25908" y="717804"/>
                  </a:lnTo>
                  <a:lnTo>
                    <a:pt x="25908" y="729996"/>
                  </a:lnTo>
                  <a:lnTo>
                    <a:pt x="5591556" y="729996"/>
                  </a:lnTo>
                  <a:lnTo>
                    <a:pt x="5591556" y="717804"/>
                  </a:lnTo>
                  <a:lnTo>
                    <a:pt x="5603748" y="705612"/>
                  </a:lnTo>
                  <a:close/>
                </a:path>
                <a:path w="5617845" h="730250">
                  <a:moveTo>
                    <a:pt x="25908" y="729996"/>
                  </a:moveTo>
                  <a:lnTo>
                    <a:pt x="25908" y="717804"/>
                  </a:lnTo>
                  <a:lnTo>
                    <a:pt x="13716" y="705612"/>
                  </a:lnTo>
                  <a:lnTo>
                    <a:pt x="13716" y="729996"/>
                  </a:lnTo>
                  <a:lnTo>
                    <a:pt x="25908" y="729996"/>
                  </a:lnTo>
                  <a:close/>
                </a:path>
                <a:path w="5617845" h="730250">
                  <a:moveTo>
                    <a:pt x="5603748" y="25908"/>
                  </a:moveTo>
                  <a:lnTo>
                    <a:pt x="5591556" y="13716"/>
                  </a:lnTo>
                  <a:lnTo>
                    <a:pt x="5591556" y="25908"/>
                  </a:lnTo>
                  <a:lnTo>
                    <a:pt x="5603748" y="25908"/>
                  </a:lnTo>
                  <a:close/>
                </a:path>
                <a:path w="5617845" h="730250">
                  <a:moveTo>
                    <a:pt x="5603748" y="705612"/>
                  </a:moveTo>
                  <a:lnTo>
                    <a:pt x="5603748" y="25908"/>
                  </a:lnTo>
                  <a:lnTo>
                    <a:pt x="5591556" y="25908"/>
                  </a:lnTo>
                  <a:lnTo>
                    <a:pt x="5591556" y="705612"/>
                  </a:lnTo>
                  <a:lnTo>
                    <a:pt x="5603748" y="705612"/>
                  </a:lnTo>
                  <a:close/>
                </a:path>
                <a:path w="5617845" h="730250">
                  <a:moveTo>
                    <a:pt x="5603748" y="729996"/>
                  </a:moveTo>
                  <a:lnTo>
                    <a:pt x="5603748" y="705612"/>
                  </a:lnTo>
                  <a:lnTo>
                    <a:pt x="5591556" y="717804"/>
                  </a:lnTo>
                  <a:lnTo>
                    <a:pt x="5591556" y="729996"/>
                  </a:lnTo>
                  <a:lnTo>
                    <a:pt x="5603748" y="729996"/>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1" name="object 11"/>
            <p:cNvSpPr/>
            <p:nvPr/>
          </p:nvSpPr>
          <p:spPr>
            <a:xfrm>
              <a:off x="3546347" y="2968751"/>
              <a:ext cx="5590540" cy="890269"/>
            </a:xfrm>
            <a:custGeom>
              <a:avLst/>
              <a:gdLst/>
              <a:ahLst/>
              <a:cxnLst/>
              <a:rect l="l" t="t" r="r" b="b"/>
              <a:pathLst>
                <a:path w="5590540" h="890270">
                  <a:moveTo>
                    <a:pt x="5590031" y="890015"/>
                  </a:moveTo>
                  <a:lnTo>
                    <a:pt x="5590031" y="0"/>
                  </a:lnTo>
                  <a:lnTo>
                    <a:pt x="0" y="0"/>
                  </a:lnTo>
                  <a:lnTo>
                    <a:pt x="0" y="890015"/>
                  </a:lnTo>
                  <a:lnTo>
                    <a:pt x="5590031" y="890015"/>
                  </a:lnTo>
                  <a:close/>
                </a:path>
              </a:pathLst>
            </a:custGeom>
            <a:solidFill>
              <a:srgbClr val="006FC0"/>
            </a:solidFill>
          </p:spPr>
          <p:txBody>
            <a:bodyPr wrap="square" lIns="0" tIns="0" rIns="0" bIns="0" rtlCol="0"/>
            <a:lstStyle/>
            <a:p>
              <a:endParaRPr>
                <a:latin typeface="Book Antiqua" panose="02040602050305030304" pitchFamily="18" charset="0"/>
              </a:endParaRPr>
            </a:p>
          </p:txBody>
        </p:sp>
        <p:sp>
          <p:nvSpPr>
            <p:cNvPr id="12" name="object 12"/>
            <p:cNvSpPr/>
            <p:nvPr/>
          </p:nvSpPr>
          <p:spPr>
            <a:xfrm>
              <a:off x="3532632" y="2955036"/>
              <a:ext cx="5617845" cy="917575"/>
            </a:xfrm>
            <a:custGeom>
              <a:avLst/>
              <a:gdLst/>
              <a:ahLst/>
              <a:cxnLst/>
              <a:rect l="l" t="t" r="r" b="b"/>
              <a:pathLst>
                <a:path w="5617845" h="917575">
                  <a:moveTo>
                    <a:pt x="5617464" y="911352"/>
                  </a:moveTo>
                  <a:lnTo>
                    <a:pt x="5617464" y="6096"/>
                  </a:lnTo>
                  <a:lnTo>
                    <a:pt x="5611368" y="0"/>
                  </a:lnTo>
                  <a:lnTo>
                    <a:pt x="6096" y="0"/>
                  </a:lnTo>
                  <a:lnTo>
                    <a:pt x="0" y="6096"/>
                  </a:lnTo>
                  <a:lnTo>
                    <a:pt x="0" y="911352"/>
                  </a:lnTo>
                  <a:lnTo>
                    <a:pt x="6096" y="917448"/>
                  </a:lnTo>
                  <a:lnTo>
                    <a:pt x="13716" y="917448"/>
                  </a:lnTo>
                  <a:lnTo>
                    <a:pt x="13716" y="25908"/>
                  </a:lnTo>
                  <a:lnTo>
                    <a:pt x="25908" y="13716"/>
                  </a:lnTo>
                  <a:lnTo>
                    <a:pt x="25908" y="25908"/>
                  </a:lnTo>
                  <a:lnTo>
                    <a:pt x="5591556" y="25908"/>
                  </a:lnTo>
                  <a:lnTo>
                    <a:pt x="5591556" y="13716"/>
                  </a:lnTo>
                  <a:lnTo>
                    <a:pt x="5603748" y="25908"/>
                  </a:lnTo>
                  <a:lnTo>
                    <a:pt x="5603748" y="917448"/>
                  </a:lnTo>
                  <a:lnTo>
                    <a:pt x="5611368" y="917448"/>
                  </a:lnTo>
                  <a:lnTo>
                    <a:pt x="5617464" y="911352"/>
                  </a:lnTo>
                  <a:close/>
                </a:path>
                <a:path w="5617845" h="917575">
                  <a:moveTo>
                    <a:pt x="25908" y="25908"/>
                  </a:moveTo>
                  <a:lnTo>
                    <a:pt x="25908" y="13716"/>
                  </a:lnTo>
                  <a:lnTo>
                    <a:pt x="13716" y="25908"/>
                  </a:lnTo>
                  <a:lnTo>
                    <a:pt x="25908" y="25908"/>
                  </a:lnTo>
                  <a:close/>
                </a:path>
                <a:path w="5617845" h="917575">
                  <a:moveTo>
                    <a:pt x="25908" y="891540"/>
                  </a:moveTo>
                  <a:lnTo>
                    <a:pt x="25908" y="25908"/>
                  </a:lnTo>
                  <a:lnTo>
                    <a:pt x="13716" y="25908"/>
                  </a:lnTo>
                  <a:lnTo>
                    <a:pt x="13716" y="891540"/>
                  </a:lnTo>
                  <a:lnTo>
                    <a:pt x="25908" y="891540"/>
                  </a:lnTo>
                  <a:close/>
                </a:path>
                <a:path w="5617845" h="917575">
                  <a:moveTo>
                    <a:pt x="5603748" y="891540"/>
                  </a:moveTo>
                  <a:lnTo>
                    <a:pt x="13716" y="891540"/>
                  </a:lnTo>
                  <a:lnTo>
                    <a:pt x="25908" y="903732"/>
                  </a:lnTo>
                  <a:lnTo>
                    <a:pt x="25908" y="917448"/>
                  </a:lnTo>
                  <a:lnTo>
                    <a:pt x="5591556" y="917448"/>
                  </a:lnTo>
                  <a:lnTo>
                    <a:pt x="5591556" y="903732"/>
                  </a:lnTo>
                  <a:lnTo>
                    <a:pt x="5603748" y="891540"/>
                  </a:lnTo>
                  <a:close/>
                </a:path>
                <a:path w="5617845" h="917575">
                  <a:moveTo>
                    <a:pt x="25908" y="917448"/>
                  </a:moveTo>
                  <a:lnTo>
                    <a:pt x="25908" y="903732"/>
                  </a:lnTo>
                  <a:lnTo>
                    <a:pt x="13716" y="891540"/>
                  </a:lnTo>
                  <a:lnTo>
                    <a:pt x="13716" y="917448"/>
                  </a:lnTo>
                  <a:lnTo>
                    <a:pt x="25908" y="917448"/>
                  </a:lnTo>
                  <a:close/>
                </a:path>
                <a:path w="5617845" h="917575">
                  <a:moveTo>
                    <a:pt x="5603748" y="25908"/>
                  </a:moveTo>
                  <a:lnTo>
                    <a:pt x="5591556" y="13716"/>
                  </a:lnTo>
                  <a:lnTo>
                    <a:pt x="5591556" y="25908"/>
                  </a:lnTo>
                  <a:lnTo>
                    <a:pt x="5603748" y="25908"/>
                  </a:lnTo>
                  <a:close/>
                </a:path>
                <a:path w="5617845" h="917575">
                  <a:moveTo>
                    <a:pt x="5603748" y="891540"/>
                  </a:moveTo>
                  <a:lnTo>
                    <a:pt x="5603748" y="25908"/>
                  </a:lnTo>
                  <a:lnTo>
                    <a:pt x="5591556" y="25908"/>
                  </a:lnTo>
                  <a:lnTo>
                    <a:pt x="5591556" y="891540"/>
                  </a:lnTo>
                  <a:lnTo>
                    <a:pt x="5603748" y="891540"/>
                  </a:lnTo>
                  <a:close/>
                </a:path>
                <a:path w="5617845" h="917575">
                  <a:moveTo>
                    <a:pt x="5603748" y="917448"/>
                  </a:moveTo>
                  <a:lnTo>
                    <a:pt x="5603748" y="891540"/>
                  </a:lnTo>
                  <a:lnTo>
                    <a:pt x="5591556" y="903732"/>
                  </a:lnTo>
                  <a:lnTo>
                    <a:pt x="5591556" y="917448"/>
                  </a:lnTo>
                  <a:lnTo>
                    <a:pt x="5603748" y="917448"/>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3" name="object 13"/>
            <p:cNvSpPr/>
            <p:nvPr/>
          </p:nvSpPr>
          <p:spPr>
            <a:xfrm>
              <a:off x="3546347" y="3913631"/>
              <a:ext cx="5590540" cy="501650"/>
            </a:xfrm>
            <a:custGeom>
              <a:avLst/>
              <a:gdLst/>
              <a:ahLst/>
              <a:cxnLst/>
              <a:rect l="l" t="t" r="r" b="b"/>
              <a:pathLst>
                <a:path w="5590540" h="501650">
                  <a:moveTo>
                    <a:pt x="5590031" y="501395"/>
                  </a:moveTo>
                  <a:lnTo>
                    <a:pt x="5590031" y="0"/>
                  </a:lnTo>
                  <a:lnTo>
                    <a:pt x="0" y="0"/>
                  </a:lnTo>
                  <a:lnTo>
                    <a:pt x="0" y="501395"/>
                  </a:lnTo>
                  <a:lnTo>
                    <a:pt x="5590031" y="501395"/>
                  </a:lnTo>
                  <a:close/>
                </a:path>
              </a:pathLst>
            </a:custGeom>
            <a:solidFill>
              <a:srgbClr val="FAC08F"/>
            </a:solidFill>
          </p:spPr>
          <p:txBody>
            <a:bodyPr wrap="square" lIns="0" tIns="0" rIns="0" bIns="0" rtlCol="0"/>
            <a:lstStyle/>
            <a:p>
              <a:endParaRPr>
                <a:latin typeface="Book Antiqua" panose="02040602050305030304" pitchFamily="18" charset="0"/>
              </a:endParaRPr>
            </a:p>
          </p:txBody>
        </p:sp>
        <p:sp>
          <p:nvSpPr>
            <p:cNvPr id="14" name="object 14"/>
            <p:cNvSpPr/>
            <p:nvPr/>
          </p:nvSpPr>
          <p:spPr>
            <a:xfrm>
              <a:off x="3532632" y="3899916"/>
              <a:ext cx="5617845" cy="527685"/>
            </a:xfrm>
            <a:custGeom>
              <a:avLst/>
              <a:gdLst/>
              <a:ahLst/>
              <a:cxnLst/>
              <a:rect l="l" t="t" r="r" b="b"/>
              <a:pathLst>
                <a:path w="5617845" h="527685">
                  <a:moveTo>
                    <a:pt x="5617464" y="521208"/>
                  </a:moveTo>
                  <a:lnTo>
                    <a:pt x="5617464" y="6096"/>
                  </a:lnTo>
                  <a:lnTo>
                    <a:pt x="5611368" y="0"/>
                  </a:lnTo>
                  <a:lnTo>
                    <a:pt x="6096" y="0"/>
                  </a:lnTo>
                  <a:lnTo>
                    <a:pt x="0" y="6096"/>
                  </a:lnTo>
                  <a:lnTo>
                    <a:pt x="0" y="521208"/>
                  </a:lnTo>
                  <a:lnTo>
                    <a:pt x="6096" y="527304"/>
                  </a:lnTo>
                  <a:lnTo>
                    <a:pt x="13716" y="527304"/>
                  </a:lnTo>
                  <a:lnTo>
                    <a:pt x="13716" y="25908"/>
                  </a:lnTo>
                  <a:lnTo>
                    <a:pt x="25908" y="13716"/>
                  </a:lnTo>
                  <a:lnTo>
                    <a:pt x="25908" y="25908"/>
                  </a:lnTo>
                  <a:lnTo>
                    <a:pt x="5591556" y="25908"/>
                  </a:lnTo>
                  <a:lnTo>
                    <a:pt x="5591556" y="13716"/>
                  </a:lnTo>
                  <a:lnTo>
                    <a:pt x="5603748" y="25908"/>
                  </a:lnTo>
                  <a:lnTo>
                    <a:pt x="5603748" y="527304"/>
                  </a:lnTo>
                  <a:lnTo>
                    <a:pt x="5611368" y="527304"/>
                  </a:lnTo>
                  <a:lnTo>
                    <a:pt x="5617464" y="521208"/>
                  </a:lnTo>
                  <a:close/>
                </a:path>
                <a:path w="5617845" h="527685">
                  <a:moveTo>
                    <a:pt x="25908" y="25908"/>
                  </a:moveTo>
                  <a:lnTo>
                    <a:pt x="25908" y="13716"/>
                  </a:lnTo>
                  <a:lnTo>
                    <a:pt x="13716" y="25908"/>
                  </a:lnTo>
                  <a:lnTo>
                    <a:pt x="25908" y="25908"/>
                  </a:lnTo>
                  <a:close/>
                </a:path>
                <a:path w="5617845" h="527685">
                  <a:moveTo>
                    <a:pt x="25908" y="501396"/>
                  </a:moveTo>
                  <a:lnTo>
                    <a:pt x="25908" y="25908"/>
                  </a:lnTo>
                  <a:lnTo>
                    <a:pt x="13716" y="25908"/>
                  </a:lnTo>
                  <a:lnTo>
                    <a:pt x="13716" y="501396"/>
                  </a:lnTo>
                  <a:lnTo>
                    <a:pt x="25908" y="501396"/>
                  </a:lnTo>
                  <a:close/>
                </a:path>
                <a:path w="5617845" h="527685">
                  <a:moveTo>
                    <a:pt x="5603748" y="501396"/>
                  </a:moveTo>
                  <a:lnTo>
                    <a:pt x="13716" y="501396"/>
                  </a:lnTo>
                  <a:lnTo>
                    <a:pt x="25908" y="515112"/>
                  </a:lnTo>
                  <a:lnTo>
                    <a:pt x="25908" y="527304"/>
                  </a:lnTo>
                  <a:lnTo>
                    <a:pt x="5591556" y="527304"/>
                  </a:lnTo>
                  <a:lnTo>
                    <a:pt x="5591556" y="515112"/>
                  </a:lnTo>
                  <a:lnTo>
                    <a:pt x="5603748" y="501396"/>
                  </a:lnTo>
                  <a:close/>
                </a:path>
                <a:path w="5617845" h="527685">
                  <a:moveTo>
                    <a:pt x="25908" y="527304"/>
                  </a:moveTo>
                  <a:lnTo>
                    <a:pt x="25908" y="515112"/>
                  </a:lnTo>
                  <a:lnTo>
                    <a:pt x="13716" y="501396"/>
                  </a:lnTo>
                  <a:lnTo>
                    <a:pt x="13716" y="527304"/>
                  </a:lnTo>
                  <a:lnTo>
                    <a:pt x="25908" y="527304"/>
                  </a:lnTo>
                  <a:close/>
                </a:path>
                <a:path w="5617845" h="527685">
                  <a:moveTo>
                    <a:pt x="5603748" y="25908"/>
                  </a:moveTo>
                  <a:lnTo>
                    <a:pt x="5591556" y="13716"/>
                  </a:lnTo>
                  <a:lnTo>
                    <a:pt x="5591556" y="25908"/>
                  </a:lnTo>
                  <a:lnTo>
                    <a:pt x="5603748" y="25908"/>
                  </a:lnTo>
                  <a:close/>
                </a:path>
                <a:path w="5617845" h="527685">
                  <a:moveTo>
                    <a:pt x="5603748" y="501396"/>
                  </a:moveTo>
                  <a:lnTo>
                    <a:pt x="5603748" y="25908"/>
                  </a:lnTo>
                  <a:lnTo>
                    <a:pt x="5591556" y="25908"/>
                  </a:lnTo>
                  <a:lnTo>
                    <a:pt x="5591556" y="501396"/>
                  </a:lnTo>
                  <a:lnTo>
                    <a:pt x="5603748" y="501396"/>
                  </a:lnTo>
                  <a:close/>
                </a:path>
                <a:path w="5617845" h="527685">
                  <a:moveTo>
                    <a:pt x="5603748" y="527304"/>
                  </a:moveTo>
                  <a:lnTo>
                    <a:pt x="5603748" y="501396"/>
                  </a:lnTo>
                  <a:lnTo>
                    <a:pt x="5591556" y="515112"/>
                  </a:lnTo>
                  <a:lnTo>
                    <a:pt x="5591556" y="527304"/>
                  </a:lnTo>
                  <a:lnTo>
                    <a:pt x="5603748" y="527304"/>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5" name="object 15"/>
            <p:cNvSpPr/>
            <p:nvPr/>
          </p:nvSpPr>
          <p:spPr>
            <a:xfrm>
              <a:off x="3547871" y="4468367"/>
              <a:ext cx="5596255" cy="501650"/>
            </a:xfrm>
            <a:custGeom>
              <a:avLst/>
              <a:gdLst/>
              <a:ahLst/>
              <a:cxnLst/>
              <a:rect l="l" t="t" r="r" b="b"/>
              <a:pathLst>
                <a:path w="5596255" h="501650">
                  <a:moveTo>
                    <a:pt x="5596127" y="501395"/>
                  </a:moveTo>
                  <a:lnTo>
                    <a:pt x="5596127" y="0"/>
                  </a:lnTo>
                  <a:lnTo>
                    <a:pt x="0" y="0"/>
                  </a:lnTo>
                  <a:lnTo>
                    <a:pt x="0" y="501395"/>
                  </a:lnTo>
                  <a:lnTo>
                    <a:pt x="5596127" y="501395"/>
                  </a:lnTo>
                  <a:close/>
                </a:path>
              </a:pathLst>
            </a:custGeom>
            <a:solidFill>
              <a:srgbClr val="92CDDD"/>
            </a:solidFill>
          </p:spPr>
          <p:txBody>
            <a:bodyPr wrap="square" lIns="0" tIns="0" rIns="0" bIns="0" rtlCol="0"/>
            <a:lstStyle/>
            <a:p>
              <a:endParaRPr>
                <a:latin typeface="Book Antiqua" panose="02040602050305030304" pitchFamily="18" charset="0"/>
              </a:endParaRPr>
            </a:p>
          </p:txBody>
        </p:sp>
        <p:sp>
          <p:nvSpPr>
            <p:cNvPr id="16" name="object 16"/>
            <p:cNvSpPr/>
            <p:nvPr/>
          </p:nvSpPr>
          <p:spPr>
            <a:xfrm>
              <a:off x="3535680" y="4456176"/>
              <a:ext cx="5622290" cy="525780"/>
            </a:xfrm>
            <a:custGeom>
              <a:avLst/>
              <a:gdLst/>
              <a:ahLst/>
              <a:cxnLst/>
              <a:rect l="l" t="t" r="r" b="b"/>
              <a:pathLst>
                <a:path w="5622290" h="525779">
                  <a:moveTo>
                    <a:pt x="5622036" y="519684"/>
                  </a:moveTo>
                  <a:lnTo>
                    <a:pt x="5622036" y="4572"/>
                  </a:lnTo>
                  <a:lnTo>
                    <a:pt x="5615940" y="0"/>
                  </a:lnTo>
                  <a:lnTo>
                    <a:pt x="6096" y="0"/>
                  </a:lnTo>
                  <a:lnTo>
                    <a:pt x="0" y="4572"/>
                  </a:lnTo>
                  <a:lnTo>
                    <a:pt x="0" y="519684"/>
                  </a:lnTo>
                  <a:lnTo>
                    <a:pt x="6096" y="525780"/>
                  </a:lnTo>
                  <a:lnTo>
                    <a:pt x="12192" y="525780"/>
                  </a:lnTo>
                  <a:lnTo>
                    <a:pt x="12192" y="24384"/>
                  </a:lnTo>
                  <a:lnTo>
                    <a:pt x="25908" y="12192"/>
                  </a:lnTo>
                  <a:lnTo>
                    <a:pt x="25908" y="24384"/>
                  </a:lnTo>
                  <a:lnTo>
                    <a:pt x="5596128" y="24384"/>
                  </a:lnTo>
                  <a:lnTo>
                    <a:pt x="5596128" y="12192"/>
                  </a:lnTo>
                  <a:lnTo>
                    <a:pt x="5608320" y="24384"/>
                  </a:lnTo>
                  <a:lnTo>
                    <a:pt x="5608320" y="525780"/>
                  </a:lnTo>
                  <a:lnTo>
                    <a:pt x="5615940" y="525780"/>
                  </a:lnTo>
                  <a:lnTo>
                    <a:pt x="5622036" y="519684"/>
                  </a:lnTo>
                  <a:close/>
                </a:path>
                <a:path w="5622290" h="525779">
                  <a:moveTo>
                    <a:pt x="25908" y="24384"/>
                  </a:moveTo>
                  <a:lnTo>
                    <a:pt x="25908" y="12192"/>
                  </a:lnTo>
                  <a:lnTo>
                    <a:pt x="12192" y="24384"/>
                  </a:lnTo>
                  <a:lnTo>
                    <a:pt x="25908" y="24384"/>
                  </a:lnTo>
                  <a:close/>
                </a:path>
                <a:path w="5622290" h="525779">
                  <a:moveTo>
                    <a:pt x="25908" y="499872"/>
                  </a:moveTo>
                  <a:lnTo>
                    <a:pt x="25908" y="24384"/>
                  </a:lnTo>
                  <a:lnTo>
                    <a:pt x="12192" y="24384"/>
                  </a:lnTo>
                  <a:lnTo>
                    <a:pt x="12192" y="499872"/>
                  </a:lnTo>
                  <a:lnTo>
                    <a:pt x="25908" y="499872"/>
                  </a:lnTo>
                  <a:close/>
                </a:path>
                <a:path w="5622290" h="525779">
                  <a:moveTo>
                    <a:pt x="5608320" y="499872"/>
                  </a:moveTo>
                  <a:lnTo>
                    <a:pt x="12192" y="499872"/>
                  </a:lnTo>
                  <a:lnTo>
                    <a:pt x="25908" y="513588"/>
                  </a:lnTo>
                  <a:lnTo>
                    <a:pt x="25908" y="525780"/>
                  </a:lnTo>
                  <a:lnTo>
                    <a:pt x="5596128" y="525780"/>
                  </a:lnTo>
                  <a:lnTo>
                    <a:pt x="5596128" y="513588"/>
                  </a:lnTo>
                  <a:lnTo>
                    <a:pt x="5608320" y="499872"/>
                  </a:lnTo>
                  <a:close/>
                </a:path>
                <a:path w="5622290" h="525779">
                  <a:moveTo>
                    <a:pt x="25908" y="525780"/>
                  </a:moveTo>
                  <a:lnTo>
                    <a:pt x="25908" y="513588"/>
                  </a:lnTo>
                  <a:lnTo>
                    <a:pt x="12192" y="499872"/>
                  </a:lnTo>
                  <a:lnTo>
                    <a:pt x="12192" y="525780"/>
                  </a:lnTo>
                  <a:lnTo>
                    <a:pt x="25908" y="525780"/>
                  </a:lnTo>
                  <a:close/>
                </a:path>
                <a:path w="5622290" h="525779">
                  <a:moveTo>
                    <a:pt x="5608320" y="24384"/>
                  </a:moveTo>
                  <a:lnTo>
                    <a:pt x="5596128" y="12192"/>
                  </a:lnTo>
                  <a:lnTo>
                    <a:pt x="5596128" y="24384"/>
                  </a:lnTo>
                  <a:lnTo>
                    <a:pt x="5608320" y="24384"/>
                  </a:lnTo>
                  <a:close/>
                </a:path>
                <a:path w="5622290" h="525779">
                  <a:moveTo>
                    <a:pt x="5608320" y="499872"/>
                  </a:moveTo>
                  <a:lnTo>
                    <a:pt x="5608320" y="24384"/>
                  </a:lnTo>
                  <a:lnTo>
                    <a:pt x="5596128" y="24384"/>
                  </a:lnTo>
                  <a:lnTo>
                    <a:pt x="5596128" y="499872"/>
                  </a:lnTo>
                  <a:lnTo>
                    <a:pt x="5608320" y="499872"/>
                  </a:lnTo>
                  <a:close/>
                </a:path>
                <a:path w="5622290" h="525779">
                  <a:moveTo>
                    <a:pt x="5608320" y="525780"/>
                  </a:moveTo>
                  <a:lnTo>
                    <a:pt x="5608320" y="499872"/>
                  </a:lnTo>
                  <a:lnTo>
                    <a:pt x="5596128" y="513588"/>
                  </a:lnTo>
                  <a:lnTo>
                    <a:pt x="5596128" y="525780"/>
                  </a:lnTo>
                  <a:lnTo>
                    <a:pt x="5608320" y="525780"/>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7" name="object 17"/>
            <p:cNvSpPr/>
            <p:nvPr/>
          </p:nvSpPr>
          <p:spPr>
            <a:xfrm>
              <a:off x="3546347" y="5023104"/>
              <a:ext cx="5590540" cy="501650"/>
            </a:xfrm>
            <a:custGeom>
              <a:avLst/>
              <a:gdLst/>
              <a:ahLst/>
              <a:cxnLst/>
              <a:rect l="l" t="t" r="r" b="b"/>
              <a:pathLst>
                <a:path w="5590540" h="501650">
                  <a:moveTo>
                    <a:pt x="5590031" y="501395"/>
                  </a:moveTo>
                  <a:lnTo>
                    <a:pt x="5590031" y="0"/>
                  </a:lnTo>
                  <a:lnTo>
                    <a:pt x="0" y="0"/>
                  </a:lnTo>
                  <a:lnTo>
                    <a:pt x="0" y="501395"/>
                  </a:lnTo>
                  <a:lnTo>
                    <a:pt x="5590031" y="501395"/>
                  </a:lnTo>
                  <a:close/>
                </a:path>
              </a:pathLst>
            </a:custGeom>
            <a:solidFill>
              <a:srgbClr val="D99593"/>
            </a:solidFill>
          </p:spPr>
          <p:txBody>
            <a:bodyPr wrap="square" lIns="0" tIns="0" rIns="0" bIns="0" rtlCol="0"/>
            <a:lstStyle/>
            <a:p>
              <a:endParaRPr>
                <a:latin typeface="Book Antiqua" panose="02040602050305030304" pitchFamily="18" charset="0"/>
              </a:endParaRPr>
            </a:p>
          </p:txBody>
        </p:sp>
        <p:sp>
          <p:nvSpPr>
            <p:cNvPr id="18" name="object 18"/>
            <p:cNvSpPr/>
            <p:nvPr/>
          </p:nvSpPr>
          <p:spPr>
            <a:xfrm>
              <a:off x="3532632" y="5010912"/>
              <a:ext cx="5617845" cy="525780"/>
            </a:xfrm>
            <a:custGeom>
              <a:avLst/>
              <a:gdLst/>
              <a:ahLst/>
              <a:cxnLst/>
              <a:rect l="l" t="t" r="r" b="b"/>
              <a:pathLst>
                <a:path w="5617845" h="525779">
                  <a:moveTo>
                    <a:pt x="5617464" y="521208"/>
                  </a:moveTo>
                  <a:lnTo>
                    <a:pt x="5617464" y="6096"/>
                  </a:lnTo>
                  <a:lnTo>
                    <a:pt x="5611368" y="0"/>
                  </a:lnTo>
                  <a:lnTo>
                    <a:pt x="6096" y="0"/>
                  </a:lnTo>
                  <a:lnTo>
                    <a:pt x="0" y="6096"/>
                  </a:lnTo>
                  <a:lnTo>
                    <a:pt x="0" y="521208"/>
                  </a:lnTo>
                  <a:lnTo>
                    <a:pt x="6096" y="525780"/>
                  </a:lnTo>
                  <a:lnTo>
                    <a:pt x="13716" y="525780"/>
                  </a:lnTo>
                  <a:lnTo>
                    <a:pt x="13716" y="25908"/>
                  </a:lnTo>
                  <a:lnTo>
                    <a:pt x="25908" y="12192"/>
                  </a:lnTo>
                  <a:lnTo>
                    <a:pt x="25908" y="25908"/>
                  </a:lnTo>
                  <a:lnTo>
                    <a:pt x="5591556" y="25908"/>
                  </a:lnTo>
                  <a:lnTo>
                    <a:pt x="5591556" y="12192"/>
                  </a:lnTo>
                  <a:lnTo>
                    <a:pt x="5603748" y="25908"/>
                  </a:lnTo>
                  <a:lnTo>
                    <a:pt x="5603748" y="525780"/>
                  </a:lnTo>
                  <a:lnTo>
                    <a:pt x="5611368" y="525780"/>
                  </a:lnTo>
                  <a:lnTo>
                    <a:pt x="5617464" y="521208"/>
                  </a:lnTo>
                  <a:close/>
                </a:path>
                <a:path w="5617845" h="525779">
                  <a:moveTo>
                    <a:pt x="25908" y="25908"/>
                  </a:moveTo>
                  <a:lnTo>
                    <a:pt x="25908" y="12192"/>
                  </a:lnTo>
                  <a:lnTo>
                    <a:pt x="13716" y="25908"/>
                  </a:lnTo>
                  <a:lnTo>
                    <a:pt x="25908" y="25908"/>
                  </a:lnTo>
                  <a:close/>
                </a:path>
                <a:path w="5617845" h="525779">
                  <a:moveTo>
                    <a:pt x="25908" y="501396"/>
                  </a:moveTo>
                  <a:lnTo>
                    <a:pt x="25908" y="25908"/>
                  </a:lnTo>
                  <a:lnTo>
                    <a:pt x="13716" y="25908"/>
                  </a:lnTo>
                  <a:lnTo>
                    <a:pt x="13716" y="501396"/>
                  </a:lnTo>
                  <a:lnTo>
                    <a:pt x="25908" y="501396"/>
                  </a:lnTo>
                  <a:close/>
                </a:path>
                <a:path w="5617845" h="525779">
                  <a:moveTo>
                    <a:pt x="5603748" y="501396"/>
                  </a:moveTo>
                  <a:lnTo>
                    <a:pt x="13716" y="501396"/>
                  </a:lnTo>
                  <a:lnTo>
                    <a:pt x="25908" y="513588"/>
                  </a:lnTo>
                  <a:lnTo>
                    <a:pt x="25908" y="525780"/>
                  </a:lnTo>
                  <a:lnTo>
                    <a:pt x="5591556" y="525780"/>
                  </a:lnTo>
                  <a:lnTo>
                    <a:pt x="5591556" y="513588"/>
                  </a:lnTo>
                  <a:lnTo>
                    <a:pt x="5603748" y="501396"/>
                  </a:lnTo>
                  <a:close/>
                </a:path>
                <a:path w="5617845" h="525779">
                  <a:moveTo>
                    <a:pt x="25908" y="525780"/>
                  </a:moveTo>
                  <a:lnTo>
                    <a:pt x="25908" y="513588"/>
                  </a:lnTo>
                  <a:lnTo>
                    <a:pt x="13716" y="501396"/>
                  </a:lnTo>
                  <a:lnTo>
                    <a:pt x="13716" y="525780"/>
                  </a:lnTo>
                  <a:lnTo>
                    <a:pt x="25908" y="525780"/>
                  </a:lnTo>
                  <a:close/>
                </a:path>
                <a:path w="5617845" h="525779">
                  <a:moveTo>
                    <a:pt x="5603748" y="25908"/>
                  </a:moveTo>
                  <a:lnTo>
                    <a:pt x="5591556" y="12192"/>
                  </a:lnTo>
                  <a:lnTo>
                    <a:pt x="5591556" y="25908"/>
                  </a:lnTo>
                  <a:lnTo>
                    <a:pt x="5603748" y="25908"/>
                  </a:lnTo>
                  <a:close/>
                </a:path>
                <a:path w="5617845" h="525779">
                  <a:moveTo>
                    <a:pt x="5603748" y="501396"/>
                  </a:moveTo>
                  <a:lnTo>
                    <a:pt x="5603748" y="25908"/>
                  </a:lnTo>
                  <a:lnTo>
                    <a:pt x="5591556" y="25908"/>
                  </a:lnTo>
                  <a:lnTo>
                    <a:pt x="5591556" y="501396"/>
                  </a:lnTo>
                  <a:lnTo>
                    <a:pt x="5603748" y="501396"/>
                  </a:lnTo>
                  <a:close/>
                </a:path>
                <a:path w="5617845" h="525779">
                  <a:moveTo>
                    <a:pt x="5603748" y="525780"/>
                  </a:moveTo>
                  <a:lnTo>
                    <a:pt x="5603748" y="501396"/>
                  </a:lnTo>
                  <a:lnTo>
                    <a:pt x="5591556" y="513588"/>
                  </a:lnTo>
                  <a:lnTo>
                    <a:pt x="5591556" y="525780"/>
                  </a:lnTo>
                  <a:lnTo>
                    <a:pt x="5603748" y="525780"/>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19" name="object 19"/>
            <p:cNvSpPr/>
            <p:nvPr/>
          </p:nvSpPr>
          <p:spPr>
            <a:xfrm>
              <a:off x="3546347" y="5579363"/>
              <a:ext cx="5590540" cy="742315"/>
            </a:xfrm>
            <a:custGeom>
              <a:avLst/>
              <a:gdLst/>
              <a:ahLst/>
              <a:cxnLst/>
              <a:rect l="l" t="t" r="r" b="b"/>
              <a:pathLst>
                <a:path w="5590540" h="742314">
                  <a:moveTo>
                    <a:pt x="5590031" y="742187"/>
                  </a:moveTo>
                  <a:lnTo>
                    <a:pt x="5590031" y="0"/>
                  </a:lnTo>
                  <a:lnTo>
                    <a:pt x="0" y="0"/>
                  </a:lnTo>
                  <a:lnTo>
                    <a:pt x="0" y="742187"/>
                  </a:lnTo>
                  <a:lnTo>
                    <a:pt x="5590031" y="742187"/>
                  </a:lnTo>
                  <a:close/>
                </a:path>
              </a:pathLst>
            </a:custGeom>
            <a:solidFill>
              <a:srgbClr val="CCC1DA"/>
            </a:solidFill>
          </p:spPr>
          <p:txBody>
            <a:bodyPr wrap="square" lIns="0" tIns="0" rIns="0" bIns="0" rtlCol="0"/>
            <a:lstStyle/>
            <a:p>
              <a:endParaRPr>
                <a:latin typeface="Book Antiqua" panose="02040602050305030304" pitchFamily="18" charset="0"/>
              </a:endParaRPr>
            </a:p>
          </p:txBody>
        </p:sp>
        <p:sp>
          <p:nvSpPr>
            <p:cNvPr id="20" name="object 20"/>
            <p:cNvSpPr/>
            <p:nvPr/>
          </p:nvSpPr>
          <p:spPr>
            <a:xfrm>
              <a:off x="3532632" y="5565648"/>
              <a:ext cx="5617845" cy="768350"/>
            </a:xfrm>
            <a:custGeom>
              <a:avLst/>
              <a:gdLst/>
              <a:ahLst/>
              <a:cxnLst/>
              <a:rect l="l" t="t" r="r" b="b"/>
              <a:pathLst>
                <a:path w="5617845" h="768350">
                  <a:moveTo>
                    <a:pt x="5617464" y="762000"/>
                  </a:moveTo>
                  <a:lnTo>
                    <a:pt x="5617464" y="6096"/>
                  </a:lnTo>
                  <a:lnTo>
                    <a:pt x="5611368" y="0"/>
                  </a:lnTo>
                  <a:lnTo>
                    <a:pt x="6096" y="0"/>
                  </a:lnTo>
                  <a:lnTo>
                    <a:pt x="0" y="6096"/>
                  </a:lnTo>
                  <a:lnTo>
                    <a:pt x="0" y="762000"/>
                  </a:lnTo>
                  <a:lnTo>
                    <a:pt x="6096" y="768096"/>
                  </a:lnTo>
                  <a:lnTo>
                    <a:pt x="13716" y="768096"/>
                  </a:lnTo>
                  <a:lnTo>
                    <a:pt x="13716" y="25908"/>
                  </a:lnTo>
                  <a:lnTo>
                    <a:pt x="25908" y="13716"/>
                  </a:lnTo>
                  <a:lnTo>
                    <a:pt x="25908" y="25908"/>
                  </a:lnTo>
                  <a:lnTo>
                    <a:pt x="5591556" y="25908"/>
                  </a:lnTo>
                  <a:lnTo>
                    <a:pt x="5591556" y="13716"/>
                  </a:lnTo>
                  <a:lnTo>
                    <a:pt x="5603748" y="25908"/>
                  </a:lnTo>
                  <a:lnTo>
                    <a:pt x="5603748" y="768096"/>
                  </a:lnTo>
                  <a:lnTo>
                    <a:pt x="5611368" y="768096"/>
                  </a:lnTo>
                  <a:lnTo>
                    <a:pt x="5617464" y="762000"/>
                  </a:lnTo>
                  <a:close/>
                </a:path>
                <a:path w="5617845" h="768350">
                  <a:moveTo>
                    <a:pt x="25908" y="25908"/>
                  </a:moveTo>
                  <a:lnTo>
                    <a:pt x="25908" y="13716"/>
                  </a:lnTo>
                  <a:lnTo>
                    <a:pt x="13716" y="25908"/>
                  </a:lnTo>
                  <a:lnTo>
                    <a:pt x="25908" y="25908"/>
                  </a:lnTo>
                  <a:close/>
                </a:path>
                <a:path w="5617845" h="768350">
                  <a:moveTo>
                    <a:pt x="25908" y="742188"/>
                  </a:moveTo>
                  <a:lnTo>
                    <a:pt x="25908" y="25908"/>
                  </a:lnTo>
                  <a:lnTo>
                    <a:pt x="13716" y="25908"/>
                  </a:lnTo>
                  <a:lnTo>
                    <a:pt x="13716" y="742188"/>
                  </a:lnTo>
                  <a:lnTo>
                    <a:pt x="25908" y="742188"/>
                  </a:lnTo>
                  <a:close/>
                </a:path>
                <a:path w="5617845" h="768350">
                  <a:moveTo>
                    <a:pt x="5603748" y="742188"/>
                  </a:moveTo>
                  <a:lnTo>
                    <a:pt x="13716" y="742188"/>
                  </a:lnTo>
                  <a:lnTo>
                    <a:pt x="25908" y="755904"/>
                  </a:lnTo>
                  <a:lnTo>
                    <a:pt x="25908" y="768096"/>
                  </a:lnTo>
                  <a:lnTo>
                    <a:pt x="5591556" y="768096"/>
                  </a:lnTo>
                  <a:lnTo>
                    <a:pt x="5591556" y="755904"/>
                  </a:lnTo>
                  <a:lnTo>
                    <a:pt x="5603748" y="742188"/>
                  </a:lnTo>
                  <a:close/>
                </a:path>
                <a:path w="5617845" h="768350">
                  <a:moveTo>
                    <a:pt x="25908" y="768096"/>
                  </a:moveTo>
                  <a:lnTo>
                    <a:pt x="25908" y="755904"/>
                  </a:lnTo>
                  <a:lnTo>
                    <a:pt x="13716" y="742188"/>
                  </a:lnTo>
                  <a:lnTo>
                    <a:pt x="13716" y="768096"/>
                  </a:lnTo>
                  <a:lnTo>
                    <a:pt x="25908" y="768096"/>
                  </a:lnTo>
                  <a:close/>
                </a:path>
                <a:path w="5617845" h="768350">
                  <a:moveTo>
                    <a:pt x="5603748" y="25908"/>
                  </a:moveTo>
                  <a:lnTo>
                    <a:pt x="5591556" y="13716"/>
                  </a:lnTo>
                  <a:lnTo>
                    <a:pt x="5591556" y="25908"/>
                  </a:lnTo>
                  <a:lnTo>
                    <a:pt x="5603748" y="25908"/>
                  </a:lnTo>
                  <a:close/>
                </a:path>
                <a:path w="5617845" h="768350">
                  <a:moveTo>
                    <a:pt x="5603748" y="742188"/>
                  </a:moveTo>
                  <a:lnTo>
                    <a:pt x="5603748" y="25908"/>
                  </a:lnTo>
                  <a:lnTo>
                    <a:pt x="5591556" y="25908"/>
                  </a:lnTo>
                  <a:lnTo>
                    <a:pt x="5591556" y="742188"/>
                  </a:lnTo>
                  <a:lnTo>
                    <a:pt x="5603748" y="742188"/>
                  </a:lnTo>
                  <a:close/>
                </a:path>
                <a:path w="5617845" h="768350">
                  <a:moveTo>
                    <a:pt x="5603748" y="768096"/>
                  </a:moveTo>
                  <a:lnTo>
                    <a:pt x="5603748" y="742188"/>
                  </a:lnTo>
                  <a:lnTo>
                    <a:pt x="5591556" y="755904"/>
                  </a:lnTo>
                  <a:lnTo>
                    <a:pt x="5591556" y="768096"/>
                  </a:lnTo>
                  <a:lnTo>
                    <a:pt x="5603748" y="768096"/>
                  </a:lnTo>
                  <a:close/>
                </a:path>
              </a:pathLst>
            </a:custGeom>
            <a:solidFill>
              <a:srgbClr val="FFFFFF"/>
            </a:solidFill>
          </p:spPr>
          <p:txBody>
            <a:bodyPr wrap="square" lIns="0" tIns="0" rIns="0" bIns="0" rtlCol="0"/>
            <a:lstStyle/>
            <a:p>
              <a:endParaRPr>
                <a:latin typeface="Book Antiqua" panose="02040602050305030304" pitchFamily="18" charset="0"/>
              </a:endParaRPr>
            </a:p>
          </p:txBody>
        </p:sp>
        <p:sp>
          <p:nvSpPr>
            <p:cNvPr id="21" name="object 21"/>
            <p:cNvSpPr/>
            <p:nvPr/>
          </p:nvSpPr>
          <p:spPr>
            <a:xfrm>
              <a:off x="3546347" y="6374891"/>
              <a:ext cx="5590540" cy="742315"/>
            </a:xfrm>
            <a:custGeom>
              <a:avLst/>
              <a:gdLst/>
              <a:ahLst/>
              <a:cxnLst/>
              <a:rect l="l" t="t" r="r" b="b"/>
              <a:pathLst>
                <a:path w="5590540" h="742315">
                  <a:moveTo>
                    <a:pt x="5590031" y="742187"/>
                  </a:moveTo>
                  <a:lnTo>
                    <a:pt x="5590031" y="0"/>
                  </a:lnTo>
                  <a:lnTo>
                    <a:pt x="0" y="0"/>
                  </a:lnTo>
                  <a:lnTo>
                    <a:pt x="0" y="742187"/>
                  </a:lnTo>
                  <a:lnTo>
                    <a:pt x="5590031" y="742187"/>
                  </a:lnTo>
                  <a:close/>
                </a:path>
              </a:pathLst>
            </a:custGeom>
            <a:solidFill>
              <a:srgbClr val="94B2D7"/>
            </a:solidFill>
          </p:spPr>
          <p:txBody>
            <a:bodyPr wrap="square" lIns="0" tIns="0" rIns="0" bIns="0" rtlCol="0"/>
            <a:lstStyle/>
            <a:p>
              <a:endParaRPr>
                <a:latin typeface="Book Antiqua" panose="02040602050305030304" pitchFamily="18" charset="0"/>
              </a:endParaRPr>
            </a:p>
          </p:txBody>
        </p:sp>
        <p:sp>
          <p:nvSpPr>
            <p:cNvPr id="22" name="object 22"/>
            <p:cNvSpPr/>
            <p:nvPr/>
          </p:nvSpPr>
          <p:spPr>
            <a:xfrm>
              <a:off x="3532632" y="6362700"/>
              <a:ext cx="5617845" cy="768350"/>
            </a:xfrm>
            <a:custGeom>
              <a:avLst/>
              <a:gdLst/>
              <a:ahLst/>
              <a:cxnLst/>
              <a:rect l="l" t="t" r="r" b="b"/>
              <a:pathLst>
                <a:path w="5617845" h="768350">
                  <a:moveTo>
                    <a:pt x="5617464" y="762000"/>
                  </a:moveTo>
                  <a:lnTo>
                    <a:pt x="5617464" y="6096"/>
                  </a:lnTo>
                  <a:lnTo>
                    <a:pt x="5611368" y="0"/>
                  </a:lnTo>
                  <a:lnTo>
                    <a:pt x="6096" y="0"/>
                  </a:lnTo>
                  <a:lnTo>
                    <a:pt x="0" y="6096"/>
                  </a:lnTo>
                  <a:lnTo>
                    <a:pt x="0" y="762000"/>
                  </a:lnTo>
                  <a:lnTo>
                    <a:pt x="6096" y="768096"/>
                  </a:lnTo>
                  <a:lnTo>
                    <a:pt x="13716" y="768096"/>
                  </a:lnTo>
                  <a:lnTo>
                    <a:pt x="13716" y="25908"/>
                  </a:lnTo>
                  <a:lnTo>
                    <a:pt x="25908" y="12192"/>
                  </a:lnTo>
                  <a:lnTo>
                    <a:pt x="25908" y="25908"/>
                  </a:lnTo>
                  <a:lnTo>
                    <a:pt x="5591556" y="25908"/>
                  </a:lnTo>
                  <a:lnTo>
                    <a:pt x="5591556" y="12192"/>
                  </a:lnTo>
                  <a:lnTo>
                    <a:pt x="5603748" y="25908"/>
                  </a:lnTo>
                  <a:lnTo>
                    <a:pt x="5603748" y="768096"/>
                  </a:lnTo>
                  <a:lnTo>
                    <a:pt x="5611368" y="768096"/>
                  </a:lnTo>
                  <a:lnTo>
                    <a:pt x="5617464" y="762000"/>
                  </a:lnTo>
                  <a:close/>
                </a:path>
                <a:path w="5617845" h="768350">
                  <a:moveTo>
                    <a:pt x="25908" y="25908"/>
                  </a:moveTo>
                  <a:lnTo>
                    <a:pt x="25908" y="12192"/>
                  </a:lnTo>
                  <a:lnTo>
                    <a:pt x="13716" y="25908"/>
                  </a:lnTo>
                  <a:lnTo>
                    <a:pt x="25908" y="25908"/>
                  </a:lnTo>
                  <a:close/>
                </a:path>
                <a:path w="5617845" h="768350">
                  <a:moveTo>
                    <a:pt x="25908" y="742188"/>
                  </a:moveTo>
                  <a:lnTo>
                    <a:pt x="25908" y="25908"/>
                  </a:lnTo>
                  <a:lnTo>
                    <a:pt x="13716" y="25908"/>
                  </a:lnTo>
                  <a:lnTo>
                    <a:pt x="13716" y="742188"/>
                  </a:lnTo>
                  <a:lnTo>
                    <a:pt x="25908" y="742188"/>
                  </a:lnTo>
                  <a:close/>
                </a:path>
                <a:path w="5617845" h="768350">
                  <a:moveTo>
                    <a:pt x="5603748" y="742188"/>
                  </a:moveTo>
                  <a:lnTo>
                    <a:pt x="13716" y="742188"/>
                  </a:lnTo>
                  <a:lnTo>
                    <a:pt x="25908" y="754380"/>
                  </a:lnTo>
                  <a:lnTo>
                    <a:pt x="25908" y="768096"/>
                  </a:lnTo>
                  <a:lnTo>
                    <a:pt x="5591556" y="768096"/>
                  </a:lnTo>
                  <a:lnTo>
                    <a:pt x="5591556" y="754380"/>
                  </a:lnTo>
                  <a:lnTo>
                    <a:pt x="5603748" y="742188"/>
                  </a:lnTo>
                  <a:close/>
                </a:path>
                <a:path w="5617845" h="768350">
                  <a:moveTo>
                    <a:pt x="25908" y="768096"/>
                  </a:moveTo>
                  <a:lnTo>
                    <a:pt x="25908" y="754380"/>
                  </a:lnTo>
                  <a:lnTo>
                    <a:pt x="13716" y="742188"/>
                  </a:lnTo>
                  <a:lnTo>
                    <a:pt x="13716" y="768096"/>
                  </a:lnTo>
                  <a:lnTo>
                    <a:pt x="25908" y="768096"/>
                  </a:lnTo>
                  <a:close/>
                </a:path>
                <a:path w="5617845" h="768350">
                  <a:moveTo>
                    <a:pt x="5603748" y="25908"/>
                  </a:moveTo>
                  <a:lnTo>
                    <a:pt x="5591556" y="12192"/>
                  </a:lnTo>
                  <a:lnTo>
                    <a:pt x="5591556" y="25908"/>
                  </a:lnTo>
                  <a:lnTo>
                    <a:pt x="5603748" y="25908"/>
                  </a:lnTo>
                  <a:close/>
                </a:path>
                <a:path w="5617845" h="768350">
                  <a:moveTo>
                    <a:pt x="5603748" y="742188"/>
                  </a:moveTo>
                  <a:lnTo>
                    <a:pt x="5603748" y="25908"/>
                  </a:lnTo>
                  <a:lnTo>
                    <a:pt x="5591556" y="25908"/>
                  </a:lnTo>
                  <a:lnTo>
                    <a:pt x="5591556" y="742188"/>
                  </a:lnTo>
                  <a:lnTo>
                    <a:pt x="5603748" y="742188"/>
                  </a:lnTo>
                  <a:close/>
                </a:path>
                <a:path w="5617845" h="768350">
                  <a:moveTo>
                    <a:pt x="5603748" y="768096"/>
                  </a:moveTo>
                  <a:lnTo>
                    <a:pt x="5603748" y="742188"/>
                  </a:lnTo>
                  <a:lnTo>
                    <a:pt x="5591556" y="754380"/>
                  </a:lnTo>
                  <a:lnTo>
                    <a:pt x="5591556" y="768096"/>
                  </a:lnTo>
                  <a:lnTo>
                    <a:pt x="5603748" y="768096"/>
                  </a:lnTo>
                  <a:close/>
                </a:path>
              </a:pathLst>
            </a:custGeom>
            <a:solidFill>
              <a:srgbClr val="FFFFFF"/>
            </a:solidFill>
          </p:spPr>
          <p:txBody>
            <a:bodyPr wrap="square" lIns="0" tIns="0" rIns="0" bIns="0" rtlCol="0"/>
            <a:lstStyle/>
            <a:p>
              <a:endParaRPr>
                <a:latin typeface="Book Antiqua" panose="02040602050305030304" pitchFamily="18" charset="0"/>
              </a:endParaRPr>
            </a:p>
          </p:txBody>
        </p:sp>
      </p:grpSp>
      <p:graphicFrame>
        <p:nvGraphicFramePr>
          <p:cNvPr id="23" name="object 23"/>
          <p:cNvGraphicFramePr>
            <a:graphicFrameLocks noGrp="1"/>
          </p:cNvGraphicFramePr>
          <p:nvPr>
            <p:extLst>
              <p:ext uri="{D42A27DB-BD31-4B8C-83A1-F6EECF244321}">
                <p14:modId xmlns:p14="http://schemas.microsoft.com/office/powerpoint/2010/main" val="2385506931"/>
              </p:ext>
            </p:extLst>
          </p:nvPr>
        </p:nvGraphicFramePr>
        <p:xfrm>
          <a:off x="3546347" y="1653539"/>
          <a:ext cx="5589905" cy="5463532"/>
        </p:xfrm>
        <a:graphic>
          <a:graphicData uri="http://schemas.openxmlformats.org/drawingml/2006/table">
            <a:tbl>
              <a:tblPr firstRow="1" bandRow="1">
                <a:tableStyleId>{3C2FFA5D-87B4-456A-9821-1D502468CF0F}</a:tableStyleId>
              </a:tblPr>
              <a:tblGrid>
                <a:gridCol w="5589905"/>
              </a:tblGrid>
              <a:tr h="528827">
                <a:tc>
                  <a:txBody>
                    <a:bodyPr/>
                    <a:lstStyle/>
                    <a:p>
                      <a:pPr marL="165735" marR="48260" indent="-114300">
                        <a:lnSpc>
                          <a:spcPts val="1540"/>
                        </a:lnSpc>
                        <a:spcBef>
                          <a:spcPts val="360"/>
                        </a:spcBef>
                        <a:buFont typeface="Arial"/>
                        <a:buChar char="•"/>
                        <a:tabLst>
                          <a:tab pos="166370" algn="l"/>
                        </a:tabLst>
                      </a:pPr>
                      <a:r>
                        <a:rPr sz="1200" b="0" spc="0" baseline="0" dirty="0">
                          <a:solidFill>
                            <a:schemeClr val="tx1"/>
                          </a:solidFill>
                          <a:latin typeface="Book Antiqua" panose="02040602050305030304" pitchFamily="18" charset="0"/>
                        </a:rPr>
                        <a:t>Расходи за запослене представљају све трошкове за запослене, како у  управи тако и код буџетских корисника</a:t>
                      </a:r>
                      <a:endParaRPr sz="1200" b="0" spc="0" baseline="0" dirty="0">
                        <a:solidFill>
                          <a:schemeClr val="tx1"/>
                        </a:solidFill>
                        <a:latin typeface="Book Antiqua" panose="02040602050305030304" pitchFamily="18" charset="0"/>
                        <a:cs typeface="Arial"/>
                      </a:endParaRPr>
                    </a:p>
                  </a:txBody>
                  <a:tcPr marL="0" marR="0" marB="0"/>
                </a:tc>
              </a:tr>
              <a:tr h="758951">
                <a:tc>
                  <a:txBody>
                    <a:bodyPr/>
                    <a:lstStyle/>
                    <a:p>
                      <a:pPr marL="165735" marR="45085" indent="-114300" algn="just">
                        <a:lnSpc>
                          <a:spcPts val="1540"/>
                        </a:lnSpc>
                        <a:spcBef>
                          <a:spcPts val="600"/>
                        </a:spcBef>
                        <a:buFont typeface="Arial"/>
                        <a:buChar char="•"/>
                        <a:tabLst>
                          <a:tab pos="166370" algn="l"/>
                        </a:tabLst>
                      </a:pPr>
                      <a:r>
                        <a:rPr sz="1200" spc="0" baseline="0" dirty="0">
                          <a:latin typeface="Book Antiqua" panose="02040602050305030304" pitchFamily="18" charset="0"/>
                        </a:rPr>
                        <a:t>Коришћење роба и услуга обухватају сталне трошкове, путне  трошкове, услуге по уговору, специјализоване услуге, трошкове  материјала и текуће поправке и одржавање.</a:t>
                      </a:r>
                      <a:endParaRPr sz="1200" spc="0" baseline="0" dirty="0">
                        <a:solidFill>
                          <a:schemeClr val="tx1"/>
                        </a:solidFill>
                        <a:latin typeface="Book Antiqua" panose="02040602050305030304" pitchFamily="18" charset="0"/>
                        <a:cs typeface="Arial"/>
                      </a:endParaRPr>
                    </a:p>
                  </a:txBody>
                  <a:tcPr marL="0" marR="0" marT="76200" marB="0"/>
                </a:tc>
              </a:tr>
              <a:tr h="944879">
                <a:tc>
                  <a:txBody>
                    <a:bodyPr/>
                    <a:lstStyle/>
                    <a:p>
                      <a:pPr marL="165735" marR="46355" indent="-114300" algn="just">
                        <a:lnSpc>
                          <a:spcPts val="1540"/>
                        </a:lnSpc>
                        <a:spcBef>
                          <a:spcPts val="565"/>
                        </a:spcBef>
                        <a:buFont typeface="Arial"/>
                        <a:buChar char="•"/>
                        <a:tabLst>
                          <a:tab pos="166370" algn="l"/>
                        </a:tabLst>
                      </a:pPr>
                      <a:r>
                        <a:rPr sz="1200" spc="0" baseline="0" dirty="0">
                          <a:latin typeface="Book Antiqua" panose="02040602050305030304" pitchFamily="18" charset="0"/>
                        </a:rPr>
                        <a:t>Дотације и трансфери су трошкови које локална самоуправа има за  исплату институцијама које су  у примарној надлежности  централног/покрајинског нивоа као што су школе, центар за  социјални рад, дом здравља.</a:t>
                      </a:r>
                      <a:endParaRPr sz="1200" spc="0" baseline="0" dirty="0">
                        <a:solidFill>
                          <a:schemeClr val="tx1"/>
                        </a:solidFill>
                        <a:latin typeface="Book Antiqua" panose="02040602050305030304" pitchFamily="18" charset="0"/>
                        <a:cs typeface="Arial"/>
                      </a:endParaRPr>
                    </a:p>
                  </a:txBody>
                  <a:tcPr marL="0" marR="0" marT="71755" marB="0"/>
                </a:tc>
              </a:tr>
              <a:tr h="555497">
                <a:tc>
                  <a:txBody>
                    <a:bodyPr/>
                    <a:lstStyle/>
                    <a:p>
                      <a:pPr marL="165735" marR="45085" indent="-114300">
                        <a:lnSpc>
                          <a:spcPts val="1540"/>
                        </a:lnSpc>
                        <a:spcBef>
                          <a:spcPts val="565"/>
                        </a:spcBef>
                        <a:buFont typeface="Arial"/>
                        <a:buChar char="•"/>
                        <a:tabLst>
                          <a:tab pos="166370" algn="l"/>
                        </a:tabLst>
                      </a:pPr>
                      <a:r>
                        <a:rPr sz="1200" spc="0" baseline="0" dirty="0">
                          <a:latin typeface="Book Antiqua" panose="02040602050305030304" pitchFamily="18" charset="0"/>
                        </a:rPr>
                        <a:t>Остали расходи обухватају дотације невладиним организацијама,  порезе, таксе, новчане казне.</a:t>
                      </a:r>
                      <a:endParaRPr sz="1200" spc="0" baseline="0" dirty="0">
                        <a:solidFill>
                          <a:schemeClr val="tx1"/>
                        </a:solidFill>
                        <a:latin typeface="Book Antiqua" panose="02040602050305030304" pitchFamily="18" charset="0"/>
                        <a:cs typeface="Arial"/>
                      </a:endParaRPr>
                    </a:p>
                  </a:txBody>
                  <a:tcPr marL="0" marR="0" marT="71755" marB="0"/>
                </a:tc>
              </a:tr>
              <a:tr h="554735">
                <a:tc>
                  <a:txBody>
                    <a:bodyPr/>
                    <a:lstStyle/>
                    <a:p>
                      <a:pPr marL="168910" marR="37465" indent="-114300">
                        <a:lnSpc>
                          <a:spcPts val="1540"/>
                        </a:lnSpc>
                        <a:spcBef>
                          <a:spcPts val="570"/>
                        </a:spcBef>
                        <a:buFont typeface="Arial"/>
                        <a:buChar char="•"/>
                        <a:tabLst>
                          <a:tab pos="169545" algn="l"/>
                        </a:tabLst>
                      </a:pPr>
                      <a:r>
                        <a:rPr sz="1200" spc="0" baseline="0" dirty="0" err="1">
                          <a:latin typeface="Book Antiqua" panose="02040602050305030304" pitchFamily="18" charset="0"/>
                        </a:rPr>
                        <a:t>Субвенције</a:t>
                      </a:r>
                      <a:r>
                        <a:rPr sz="1200" spc="0" baseline="0" dirty="0">
                          <a:latin typeface="Book Antiqua" panose="02040602050305030304" pitchFamily="18" charset="0"/>
                        </a:rPr>
                        <a:t> </a:t>
                      </a:r>
                      <a:r>
                        <a:rPr lang="sr-Cyrl-RS" sz="1200" spc="0" baseline="0" dirty="0" smtClean="0">
                          <a:latin typeface="Book Antiqua" panose="02040602050305030304" pitchFamily="18" charset="0"/>
                        </a:rPr>
                        <a:t>јесу новчана помоћ коју општина даје својим јавним предузећима</a:t>
                      </a:r>
                      <a:r>
                        <a:rPr sz="1200" spc="0" baseline="0" dirty="0" smtClean="0">
                          <a:latin typeface="Book Antiqua" panose="02040602050305030304" pitchFamily="18" charset="0"/>
                        </a:rPr>
                        <a:t>.</a:t>
                      </a:r>
                      <a:endParaRPr sz="1200" spc="0" baseline="0" dirty="0">
                        <a:solidFill>
                          <a:schemeClr val="tx1"/>
                        </a:solidFill>
                        <a:latin typeface="Book Antiqua" panose="02040602050305030304" pitchFamily="18" charset="0"/>
                        <a:cs typeface="Arial"/>
                      </a:endParaRPr>
                    </a:p>
                  </a:txBody>
                  <a:tcPr marL="0" marR="0" marT="72390" marB="0"/>
                </a:tc>
              </a:tr>
              <a:tr h="555497">
                <a:tc>
                  <a:txBody>
                    <a:bodyPr/>
                    <a:lstStyle/>
                    <a:p>
                      <a:pPr marL="165735" marR="46355" indent="-114300">
                        <a:lnSpc>
                          <a:spcPts val="1540"/>
                        </a:lnSpc>
                        <a:spcBef>
                          <a:spcPts val="570"/>
                        </a:spcBef>
                        <a:buFont typeface="Arial"/>
                        <a:buChar char="•"/>
                        <a:tabLst>
                          <a:tab pos="166370" algn="l"/>
                        </a:tabLst>
                      </a:pPr>
                      <a:r>
                        <a:rPr sz="1200" spc="0" baseline="0" dirty="0">
                          <a:latin typeface="Book Antiqua" panose="02040602050305030304" pitchFamily="18" charset="0"/>
                        </a:rPr>
                        <a:t>Социјална заштита обухвата све трошкове исплате социјалне помоћи  за различите категорије грађана.</a:t>
                      </a:r>
                      <a:endParaRPr sz="1200" spc="0" baseline="0" dirty="0">
                        <a:solidFill>
                          <a:schemeClr val="tx1"/>
                        </a:solidFill>
                        <a:latin typeface="Book Antiqua" panose="02040602050305030304" pitchFamily="18" charset="0"/>
                        <a:cs typeface="Arial"/>
                      </a:endParaRPr>
                    </a:p>
                  </a:txBody>
                  <a:tcPr marL="0" marR="0" marT="72390" marB="0"/>
                </a:tc>
              </a:tr>
              <a:tr h="796289">
                <a:tc>
                  <a:txBody>
                    <a:bodyPr/>
                    <a:lstStyle/>
                    <a:p>
                      <a:pPr marL="170180" marR="48895" indent="-114300" algn="just">
                        <a:lnSpc>
                          <a:spcPts val="1639"/>
                        </a:lnSpc>
                        <a:spcBef>
                          <a:spcPts val="595"/>
                        </a:spcBef>
                        <a:buFont typeface="Arial"/>
                        <a:buChar char="•"/>
                        <a:tabLst>
                          <a:tab pos="170815" algn="l"/>
                        </a:tabLst>
                      </a:pPr>
                      <a:r>
                        <a:rPr sz="1200" spc="0" baseline="0" dirty="0">
                          <a:latin typeface="Book Antiqua" panose="02040602050305030304" pitchFamily="18" charset="0"/>
                        </a:rPr>
                        <a:t>Буџетска резерва представља новац који се користи за  непланиране или недовољно планиране сврхе, као и у случају  ванредних околности.</a:t>
                      </a:r>
                      <a:endParaRPr sz="1200" spc="0" baseline="0" dirty="0">
                        <a:solidFill>
                          <a:schemeClr val="tx1"/>
                        </a:solidFill>
                        <a:latin typeface="Book Antiqua" panose="02040602050305030304" pitchFamily="18" charset="0"/>
                        <a:cs typeface="Arial"/>
                      </a:endParaRPr>
                    </a:p>
                  </a:txBody>
                  <a:tcPr marL="0" marR="0" marT="75565" marB="0"/>
                </a:tc>
              </a:tr>
              <a:tr h="768857">
                <a:tc>
                  <a:txBody>
                    <a:bodyPr/>
                    <a:lstStyle/>
                    <a:p>
                      <a:pPr marL="170180" marR="48895" indent="-114300" algn="just">
                        <a:lnSpc>
                          <a:spcPts val="1639"/>
                        </a:lnSpc>
                        <a:spcBef>
                          <a:spcPts val="590"/>
                        </a:spcBef>
                        <a:buFont typeface="Arial"/>
                        <a:buChar char="•"/>
                        <a:tabLst>
                          <a:tab pos="170815" algn="l"/>
                        </a:tabLst>
                      </a:pPr>
                      <a:r>
                        <a:rPr sz="1200" spc="0" baseline="0" dirty="0">
                          <a:latin typeface="Book Antiqua" panose="02040602050305030304" pitchFamily="18" charset="0"/>
                        </a:rPr>
                        <a:t>Капитални издаци су трошкови за изградњу нових, или  инвестиционо одржавање постојећих објеката, набавку опреме,  машина земљишта и слично.</a:t>
                      </a:r>
                      <a:endParaRPr sz="1200" spc="0" baseline="0" dirty="0">
                        <a:solidFill>
                          <a:schemeClr val="tx1"/>
                        </a:solidFill>
                        <a:latin typeface="Book Antiqua" panose="02040602050305030304" pitchFamily="18" charset="0"/>
                        <a:cs typeface="Arial"/>
                      </a:endParaRPr>
                    </a:p>
                  </a:txBody>
                  <a:tcPr marL="0" marR="0" marT="74930" marB="0"/>
                </a:tc>
              </a:tr>
            </a:tbl>
          </a:graphicData>
        </a:graphic>
      </p:graphicFrame>
      <p:sp>
        <p:nvSpPr>
          <p:cNvPr id="24" name="object 24"/>
          <p:cNvSpPr txBox="1"/>
          <p:nvPr/>
        </p:nvSpPr>
        <p:spPr>
          <a:xfrm>
            <a:off x="9035284" y="7035796"/>
            <a:ext cx="180975"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Book Antiqua" panose="02040602050305030304" pitchFamily="18" charset="0"/>
                <a:cs typeface="Arial"/>
              </a:rPr>
              <a:t>15</a:t>
            </a:r>
            <a:endParaRPr sz="1200">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30" name="Round Diagonal Corner Rectangle 29"/>
          <p:cNvSpPr/>
          <p:nvPr/>
        </p:nvSpPr>
        <p:spPr>
          <a:xfrm>
            <a:off x="838200" y="457200"/>
            <a:ext cx="8305800" cy="1219200"/>
          </a:xfrm>
          <a:prstGeom prst="round2Diag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sr-Latn-RS"/>
          </a:p>
        </p:txBody>
      </p:sp>
      <p:sp>
        <p:nvSpPr>
          <p:cNvPr id="13" name="object 13"/>
          <p:cNvSpPr txBox="1">
            <a:spLocks noGrp="1"/>
          </p:cNvSpPr>
          <p:nvPr>
            <p:ph type="sldNum" sz="quarter" idx="7"/>
          </p:nvPr>
        </p:nvSpPr>
        <p:spPr>
          <a:xfrm>
            <a:off x="8889501" y="690805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16</a:t>
            </a:fld>
            <a:endParaRPr dirty="0">
              <a:latin typeface="Book Antiqua" panose="02040602050305030304" pitchFamily="18" charset="0"/>
            </a:endParaRPr>
          </a:p>
        </p:txBody>
      </p:sp>
      <p:graphicFrame>
        <p:nvGraphicFramePr>
          <p:cNvPr id="28" name="Diagram 27"/>
          <p:cNvGraphicFramePr/>
          <p:nvPr>
            <p:extLst>
              <p:ext uri="{D42A27DB-BD31-4B8C-83A1-F6EECF244321}">
                <p14:modId xmlns:p14="http://schemas.microsoft.com/office/powerpoint/2010/main" val="280076578"/>
              </p:ext>
            </p:extLst>
          </p:nvPr>
        </p:nvGraphicFramePr>
        <p:xfrm>
          <a:off x="1371600" y="2008450"/>
          <a:ext cx="7517901" cy="5382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val 28"/>
          <p:cNvSpPr/>
          <p:nvPr/>
        </p:nvSpPr>
        <p:spPr>
          <a:xfrm>
            <a:off x="4346458" y="3864376"/>
            <a:ext cx="1568183" cy="1587500"/>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sr-Cyrl-RS" sz="1400" dirty="0" smtClean="0">
                <a:latin typeface="Book Antiqua" panose="02040602050305030304" pitchFamily="18" charset="0"/>
              </a:rPr>
              <a:t>Укупни расходи и издаци буџета </a:t>
            </a:r>
            <a:r>
              <a:rPr lang="sr-Cyrl-RS" sz="1400" b="1" dirty="0" smtClean="0">
                <a:latin typeface="Book Antiqua" panose="02040602050305030304" pitchFamily="18" charset="0"/>
              </a:rPr>
              <a:t>389.033.578</a:t>
            </a:r>
            <a:r>
              <a:rPr lang="sr-Cyrl-RS" sz="1400" dirty="0" smtClean="0">
                <a:latin typeface="Book Antiqua" panose="02040602050305030304" pitchFamily="18" charset="0"/>
              </a:rPr>
              <a:t> динара</a:t>
            </a:r>
            <a:endParaRPr lang="sr-Latn-RS" sz="1400" dirty="0">
              <a:latin typeface="Book Antiqua" panose="02040602050305030304" pitchFamily="18" charset="0"/>
            </a:endParaRPr>
          </a:p>
        </p:txBody>
      </p:sp>
      <p:sp>
        <p:nvSpPr>
          <p:cNvPr id="31" name="TextBox 30"/>
          <p:cNvSpPr txBox="1"/>
          <p:nvPr/>
        </p:nvSpPr>
        <p:spPr>
          <a:xfrm>
            <a:off x="803366" y="589746"/>
            <a:ext cx="8280632" cy="954107"/>
          </a:xfrm>
          <a:prstGeom prst="rect">
            <a:avLst/>
          </a:prstGeom>
          <a:noFill/>
        </p:spPr>
        <p:txBody>
          <a:bodyPr wrap="square" rtlCol="0">
            <a:spAutoFit/>
          </a:bodyPr>
          <a:lstStyle/>
          <a:p>
            <a:pPr algn="ctr"/>
            <a:r>
              <a:rPr lang="sr-Cyrl-RS" sz="2800" dirty="0" smtClean="0">
                <a:solidFill>
                  <a:schemeClr val="bg1"/>
                </a:solidFill>
                <a:latin typeface="Book Antiqua" panose="02040602050305030304" pitchFamily="18" charset="0"/>
              </a:rPr>
              <a:t>Структура планираних расхода и издатака буџета за 2021. годину</a:t>
            </a:r>
            <a:endParaRPr lang="sr-Latn-RS" sz="2800" dirty="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1" name="object 21"/>
          <p:cNvSpPr txBox="1">
            <a:spLocks noGrp="1"/>
          </p:cNvSpPr>
          <p:nvPr>
            <p:ph type="sldNum" sz="quarter" idx="7"/>
          </p:nvPr>
        </p:nvSpPr>
        <p:spPr>
          <a:xfrm>
            <a:off x="8857484" y="692149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graphicFrame>
        <p:nvGraphicFramePr>
          <p:cNvPr id="44" name="Chart 43"/>
          <p:cNvGraphicFramePr/>
          <p:nvPr>
            <p:extLst>
              <p:ext uri="{D42A27DB-BD31-4B8C-83A1-F6EECF244321}">
                <p14:modId xmlns:p14="http://schemas.microsoft.com/office/powerpoint/2010/main" val="3305235654"/>
              </p:ext>
            </p:extLst>
          </p:nvPr>
        </p:nvGraphicFramePr>
        <p:xfrm>
          <a:off x="1562098" y="2133600"/>
          <a:ext cx="7124701" cy="5119645"/>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p:cNvSpPr txBox="1"/>
          <p:nvPr/>
        </p:nvSpPr>
        <p:spPr>
          <a:xfrm>
            <a:off x="888883" y="838200"/>
            <a:ext cx="8280632" cy="954107"/>
          </a:xfrm>
          <a:prstGeom prst="rect">
            <a:avLst/>
          </a:prstGeom>
          <a:noFill/>
        </p:spPr>
        <p:txBody>
          <a:bodyPr wrap="square" rtlCol="0">
            <a:spAutoFit/>
          </a:bodyPr>
          <a:lstStyle/>
          <a:p>
            <a:pPr algn="ctr"/>
            <a:r>
              <a:rPr lang="sr-Cyrl-RS" sz="2800" dirty="0" smtClean="0">
                <a:solidFill>
                  <a:schemeClr val="bg1"/>
                </a:solidFill>
                <a:latin typeface="Book Antiqua" panose="02040602050305030304" pitchFamily="18" charset="0"/>
              </a:rPr>
              <a:t>Структура планираних расхода и издатака буџета за 2021. годину</a:t>
            </a:r>
            <a:endParaRPr lang="sr-Latn-RS" sz="2800" dirty="0">
              <a:solidFill>
                <a:schemeClr val="bg1"/>
              </a:solidFill>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1143000" y="656449"/>
            <a:ext cx="7954530" cy="443070"/>
          </a:xfrm>
          <a:prstGeom prst="rect">
            <a:avLst/>
          </a:prstGeom>
        </p:spPr>
        <p:txBody>
          <a:bodyPr vert="horz" wrap="square" lIns="0" tIns="12065" rIns="0" bIns="0" rtlCol="0">
            <a:spAutoFit/>
          </a:bodyPr>
          <a:lstStyle/>
          <a:p>
            <a:pPr marL="12700">
              <a:lnSpc>
                <a:spcPct val="100000"/>
              </a:lnSpc>
              <a:spcBef>
                <a:spcPts val="95"/>
              </a:spcBef>
            </a:pPr>
            <a:r>
              <a:rPr sz="2800" b="0" dirty="0">
                <a:solidFill>
                  <a:schemeClr val="bg1"/>
                </a:solidFill>
                <a:latin typeface="Book Antiqua" panose="02040602050305030304" pitchFamily="18" charset="0"/>
              </a:rPr>
              <a:t>Шта се променило у односу </a:t>
            </a:r>
            <a:r>
              <a:rPr sz="2800" b="0" dirty="0" err="1">
                <a:solidFill>
                  <a:schemeClr val="bg1"/>
                </a:solidFill>
                <a:latin typeface="Book Antiqua" panose="02040602050305030304" pitchFamily="18" charset="0"/>
              </a:rPr>
              <a:t>на</a:t>
            </a:r>
            <a:r>
              <a:rPr sz="2800" b="0" dirty="0">
                <a:solidFill>
                  <a:schemeClr val="bg1"/>
                </a:solidFill>
                <a:latin typeface="Book Antiqua" panose="02040602050305030304" pitchFamily="18" charset="0"/>
              </a:rPr>
              <a:t> </a:t>
            </a:r>
            <a:r>
              <a:rPr sz="2800" b="0" dirty="0" smtClean="0">
                <a:solidFill>
                  <a:schemeClr val="bg1"/>
                </a:solidFill>
                <a:latin typeface="Book Antiqua" panose="02040602050305030304" pitchFamily="18" charset="0"/>
              </a:rPr>
              <a:t>20</a:t>
            </a:r>
            <a:r>
              <a:rPr lang="sr-Cyrl-RS" sz="2800" b="0" dirty="0" smtClean="0">
                <a:solidFill>
                  <a:schemeClr val="bg1"/>
                </a:solidFill>
                <a:latin typeface="Book Antiqua" panose="02040602050305030304" pitchFamily="18" charset="0"/>
              </a:rPr>
              <a:t>20</a:t>
            </a:r>
            <a:r>
              <a:rPr sz="2800" b="0" dirty="0" smtClean="0">
                <a:solidFill>
                  <a:schemeClr val="bg1"/>
                </a:solidFill>
                <a:latin typeface="Book Antiqua" panose="02040602050305030304" pitchFamily="18" charset="0"/>
              </a:rPr>
              <a:t>. </a:t>
            </a:r>
            <a:r>
              <a:rPr sz="2800" b="0" dirty="0">
                <a:solidFill>
                  <a:schemeClr val="bg1"/>
                </a:solidFill>
                <a:latin typeface="Book Antiqua" panose="02040602050305030304" pitchFamily="18" charset="0"/>
              </a:rPr>
              <a:t>годину?</a:t>
            </a:r>
            <a:endParaRPr sz="2800" dirty="0">
              <a:solidFill>
                <a:schemeClr val="bg1"/>
              </a:solidFill>
              <a:latin typeface="Book Antiqua" panose="02040602050305030304" pitchFamily="18" charset="0"/>
            </a:endParaRPr>
          </a:p>
        </p:txBody>
      </p:sp>
      <p:sp>
        <p:nvSpPr>
          <p:cNvPr id="3" name="object 3"/>
          <p:cNvSpPr txBox="1"/>
          <p:nvPr/>
        </p:nvSpPr>
        <p:spPr>
          <a:xfrm>
            <a:off x="990600" y="1771696"/>
            <a:ext cx="8489252" cy="5024452"/>
          </a:xfrm>
          <a:prstGeom prst="rect">
            <a:avLst/>
          </a:prstGeom>
        </p:spPr>
        <p:txBody>
          <a:bodyPr vert="horz" wrap="square" lIns="0" tIns="12700" rIns="0" bIns="0" rtlCol="0">
            <a:spAutoFit/>
          </a:bodyPr>
          <a:lstStyle/>
          <a:p>
            <a:pPr marL="48895" marR="167005" algn="just">
              <a:lnSpc>
                <a:spcPct val="100000"/>
              </a:lnSpc>
              <a:spcBef>
                <a:spcPts val="100"/>
              </a:spcBef>
            </a:pPr>
            <a:r>
              <a:rPr sz="2000" dirty="0">
                <a:solidFill>
                  <a:schemeClr val="bg1"/>
                </a:solidFill>
                <a:latin typeface="Book Antiqua" panose="02040602050305030304" pitchFamily="18" charset="0"/>
                <a:cs typeface="Arial"/>
              </a:rPr>
              <a:t>Укупни трошкови </a:t>
            </a:r>
            <a:r>
              <a:rPr sz="2000" dirty="0" err="1">
                <a:solidFill>
                  <a:schemeClr val="bg1"/>
                </a:solidFill>
                <a:latin typeface="Book Antiqua" panose="02040602050305030304" pitchFamily="18" charset="0"/>
                <a:cs typeface="Arial"/>
              </a:rPr>
              <a:t>наше</a:t>
            </a:r>
            <a:r>
              <a:rPr sz="2000" dirty="0">
                <a:solidFill>
                  <a:schemeClr val="bg1"/>
                </a:solidFill>
                <a:latin typeface="Book Antiqua" panose="02040602050305030304" pitchFamily="18" charset="0"/>
                <a:cs typeface="Arial"/>
              </a:rPr>
              <a:t> </a:t>
            </a:r>
            <a:r>
              <a:rPr lang="sr-Cyrl-RS" sz="2000" dirty="0" smtClean="0">
                <a:solidFill>
                  <a:schemeClr val="bg1"/>
                </a:solidFill>
                <a:latin typeface="Book Antiqua" panose="02040602050305030304" pitchFamily="18" charset="0"/>
                <a:cs typeface="Arial"/>
              </a:rPr>
              <a:t>градске </a:t>
            </a:r>
            <a:r>
              <a:rPr sz="2000" dirty="0" err="1" smtClean="0">
                <a:solidFill>
                  <a:schemeClr val="bg1"/>
                </a:solidFill>
                <a:latin typeface="Book Antiqua" panose="02040602050305030304" pitchFamily="18" charset="0"/>
                <a:cs typeface="Arial"/>
              </a:rPr>
              <a:t>општине</a:t>
            </a:r>
            <a:r>
              <a:rPr sz="2000" dirty="0" smtClean="0">
                <a:solidFill>
                  <a:schemeClr val="bg1"/>
                </a:solidFill>
                <a:latin typeface="Book Antiqua" panose="02040602050305030304" pitchFamily="18" charset="0"/>
                <a:cs typeface="Arial"/>
              </a:rPr>
              <a:t> </a:t>
            </a:r>
            <a:r>
              <a:rPr sz="2000" dirty="0">
                <a:solidFill>
                  <a:schemeClr val="bg1"/>
                </a:solidFill>
                <a:latin typeface="Book Antiqua" panose="02040602050305030304" pitchFamily="18" charset="0"/>
                <a:cs typeface="Arial"/>
              </a:rPr>
              <a:t>у 2021. години су се </a:t>
            </a:r>
            <a:r>
              <a:rPr sz="2000" b="1" dirty="0">
                <a:solidFill>
                  <a:schemeClr val="bg1"/>
                </a:solidFill>
                <a:latin typeface="Book Antiqua" panose="02040602050305030304" pitchFamily="18" charset="0"/>
                <a:cs typeface="Arial"/>
              </a:rPr>
              <a:t>смањили </a:t>
            </a:r>
            <a:r>
              <a:rPr sz="2000" dirty="0">
                <a:solidFill>
                  <a:schemeClr val="bg1"/>
                </a:solidFill>
                <a:latin typeface="Book Antiqua" panose="02040602050305030304" pitchFamily="18" charset="0"/>
                <a:cs typeface="Arial"/>
              </a:rPr>
              <a:t>у односу  на последњу измену Одлуке о буџету за 2020. годину </a:t>
            </a:r>
            <a:r>
              <a:rPr sz="2000" dirty="0" err="1">
                <a:solidFill>
                  <a:schemeClr val="bg1"/>
                </a:solidFill>
                <a:latin typeface="Book Antiqua" panose="02040602050305030304" pitchFamily="18" charset="0"/>
                <a:cs typeface="Arial"/>
              </a:rPr>
              <a:t>за</a:t>
            </a:r>
            <a:r>
              <a:rPr sz="2000" dirty="0">
                <a:solidFill>
                  <a:schemeClr val="bg1"/>
                </a:solidFill>
                <a:latin typeface="Book Antiqua" panose="02040602050305030304" pitchFamily="18" charset="0"/>
                <a:cs typeface="Arial"/>
              </a:rPr>
              <a:t> </a:t>
            </a:r>
            <a:r>
              <a:rPr lang="sr-Cyrl-RS" sz="2000" b="1" dirty="0" smtClean="0">
                <a:solidFill>
                  <a:schemeClr val="bg1"/>
                </a:solidFill>
                <a:latin typeface="Book Antiqua" panose="02040602050305030304" pitchFamily="18" charset="0"/>
                <a:cs typeface="Arial"/>
              </a:rPr>
              <a:t>56.312.111</a:t>
            </a:r>
            <a:r>
              <a:rPr sz="2000" b="1" dirty="0" smtClean="0">
                <a:solidFill>
                  <a:schemeClr val="bg1"/>
                </a:solidFill>
                <a:latin typeface="Book Antiqua" panose="02040602050305030304" pitchFamily="18" charset="0"/>
                <a:cs typeface="Arial"/>
              </a:rPr>
              <a:t>  </a:t>
            </a:r>
            <a:r>
              <a:rPr sz="2000" dirty="0">
                <a:solidFill>
                  <a:schemeClr val="bg1"/>
                </a:solidFill>
                <a:latin typeface="Book Antiqua" panose="02040602050305030304" pitchFamily="18" charset="0"/>
                <a:cs typeface="Arial"/>
              </a:rPr>
              <a:t>динара, односно </a:t>
            </a:r>
            <a:r>
              <a:rPr sz="2000" dirty="0" err="1">
                <a:solidFill>
                  <a:schemeClr val="bg1"/>
                </a:solidFill>
                <a:latin typeface="Book Antiqua" panose="02040602050305030304" pitchFamily="18" charset="0"/>
                <a:cs typeface="Arial"/>
              </a:rPr>
              <a:t>за</a:t>
            </a:r>
            <a:r>
              <a:rPr sz="2000" dirty="0">
                <a:solidFill>
                  <a:schemeClr val="bg1"/>
                </a:solidFill>
                <a:latin typeface="Book Antiqua" panose="02040602050305030304" pitchFamily="18" charset="0"/>
                <a:cs typeface="Arial"/>
              </a:rPr>
              <a:t> </a:t>
            </a:r>
            <a:r>
              <a:rPr lang="sr-Cyrl-RS" sz="2000" b="1" dirty="0" smtClean="0">
                <a:solidFill>
                  <a:schemeClr val="bg1"/>
                </a:solidFill>
                <a:latin typeface="Book Antiqua" panose="02040602050305030304" pitchFamily="18" charset="0"/>
                <a:cs typeface="Arial"/>
              </a:rPr>
              <a:t>12,64</a:t>
            </a:r>
            <a:r>
              <a:rPr sz="2000" b="1" dirty="0" smtClean="0">
                <a:solidFill>
                  <a:schemeClr val="bg1"/>
                </a:solidFill>
                <a:latin typeface="Book Antiqua" panose="02040602050305030304" pitchFamily="18" charset="0"/>
                <a:cs typeface="Arial"/>
              </a:rPr>
              <a:t> </a:t>
            </a:r>
            <a:r>
              <a:rPr sz="2000" b="1" dirty="0">
                <a:solidFill>
                  <a:schemeClr val="bg1"/>
                </a:solidFill>
                <a:latin typeface="Book Antiqua" panose="02040602050305030304" pitchFamily="18" charset="0"/>
                <a:cs typeface="Arial"/>
              </a:rPr>
              <a:t>%</a:t>
            </a:r>
            <a:r>
              <a:rPr sz="2000" dirty="0">
                <a:solidFill>
                  <a:schemeClr val="bg1"/>
                </a:solidFill>
                <a:latin typeface="Book Antiqua" panose="02040602050305030304" pitchFamily="18" charset="0"/>
                <a:cs typeface="Arial"/>
              </a:rPr>
              <a:t>.</a:t>
            </a:r>
          </a:p>
          <a:p>
            <a:pPr>
              <a:lnSpc>
                <a:spcPct val="100000"/>
              </a:lnSpc>
            </a:pPr>
            <a:endParaRPr sz="2000" dirty="0" smtClean="0">
              <a:solidFill>
                <a:schemeClr val="bg1"/>
              </a:solidFill>
              <a:latin typeface="Book Antiqua" panose="02040602050305030304" pitchFamily="18" charset="0"/>
              <a:cs typeface="Arial"/>
            </a:endParaRPr>
          </a:p>
          <a:p>
            <a:pPr>
              <a:lnSpc>
                <a:spcPct val="100000"/>
              </a:lnSpc>
            </a:pPr>
            <a:endParaRPr sz="2000" dirty="0" smtClean="0">
              <a:solidFill>
                <a:schemeClr val="bg1"/>
              </a:solidFill>
              <a:latin typeface="Book Antiqua" panose="02040602050305030304" pitchFamily="18" charset="0"/>
              <a:cs typeface="Arial"/>
            </a:endParaRPr>
          </a:p>
          <a:p>
            <a:pPr marL="1934210" indent="-343535">
              <a:lnSpc>
                <a:spcPct val="100000"/>
              </a:lnSpc>
              <a:buFont typeface="Arial"/>
              <a:buChar char="•"/>
              <a:tabLst>
                <a:tab pos="1934210" algn="l"/>
                <a:tab pos="1934845" algn="l"/>
              </a:tabLst>
            </a:pPr>
            <a:r>
              <a:rPr sz="1700" b="1" dirty="0" err="1" smtClean="0">
                <a:solidFill>
                  <a:schemeClr val="accent2"/>
                </a:solidFill>
                <a:latin typeface="Book Antiqua" panose="02040602050305030304" pitchFamily="18" charset="0"/>
                <a:cs typeface="Arial"/>
              </a:rPr>
              <a:t>Коришћење</a:t>
            </a:r>
            <a:r>
              <a:rPr sz="1700" b="1" dirty="0" smtClean="0">
                <a:solidFill>
                  <a:schemeClr val="accent2"/>
                </a:solidFill>
                <a:latin typeface="Book Antiqua" panose="02040602050305030304" pitchFamily="18" charset="0"/>
                <a:cs typeface="Arial"/>
              </a:rPr>
              <a:t> </a:t>
            </a:r>
            <a:r>
              <a:rPr sz="1700" b="1" dirty="0" err="1" smtClean="0">
                <a:solidFill>
                  <a:schemeClr val="accent2"/>
                </a:solidFill>
                <a:latin typeface="Book Antiqua" panose="02040602050305030304" pitchFamily="18" charset="0"/>
                <a:cs typeface="Arial"/>
              </a:rPr>
              <a:t>роба</a:t>
            </a:r>
            <a:r>
              <a:rPr sz="1700" b="1" dirty="0" smtClean="0">
                <a:solidFill>
                  <a:schemeClr val="accent2"/>
                </a:solidFill>
                <a:latin typeface="Book Antiqua" panose="02040602050305030304" pitchFamily="18" charset="0"/>
                <a:cs typeface="Arial"/>
              </a:rPr>
              <a:t> и </a:t>
            </a:r>
            <a:r>
              <a:rPr sz="1700" b="1" dirty="0" err="1" smtClean="0">
                <a:solidFill>
                  <a:schemeClr val="accent2"/>
                </a:solidFill>
                <a:latin typeface="Book Antiqua" panose="02040602050305030304" pitchFamily="18" charset="0"/>
                <a:cs typeface="Arial"/>
              </a:rPr>
              <a:t>услуга</a:t>
            </a:r>
            <a:r>
              <a:rPr sz="1700" b="1" dirty="0" smtClean="0">
                <a:solidFill>
                  <a:schemeClr val="accent2"/>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су</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смањени</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28.611.005</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r>
              <a:rPr sz="1700" b="1" dirty="0" smtClean="0">
                <a:solidFill>
                  <a:schemeClr val="bg1"/>
                </a:solidFill>
                <a:latin typeface="Book Antiqua" panose="02040602050305030304" pitchFamily="18" charset="0"/>
                <a:cs typeface="Arial"/>
              </a:rPr>
              <a:t>;</a:t>
            </a:r>
            <a:endParaRPr sz="1700" dirty="0" smtClean="0">
              <a:solidFill>
                <a:schemeClr val="bg1"/>
              </a:solidFill>
              <a:latin typeface="Book Antiqua" panose="02040602050305030304" pitchFamily="18" charset="0"/>
              <a:cs typeface="Arial"/>
            </a:endParaRPr>
          </a:p>
          <a:p>
            <a:pPr marL="1934210" indent="-343535">
              <a:lnSpc>
                <a:spcPct val="100000"/>
              </a:lnSpc>
              <a:spcBef>
                <a:spcPts val="405"/>
              </a:spcBef>
              <a:buFont typeface="Arial"/>
              <a:buChar char="•"/>
              <a:tabLst>
                <a:tab pos="1934210" algn="l"/>
                <a:tab pos="1934845" algn="l"/>
              </a:tabLst>
            </a:pPr>
            <a:r>
              <a:rPr sz="1700" b="1" dirty="0" err="1" smtClean="0">
                <a:solidFill>
                  <a:schemeClr val="accent2"/>
                </a:solidFill>
                <a:latin typeface="Book Antiqua" panose="02040602050305030304" pitchFamily="18" charset="0"/>
                <a:cs typeface="Arial"/>
              </a:rPr>
              <a:t>Дотације</a:t>
            </a:r>
            <a:r>
              <a:rPr sz="1700" b="1" dirty="0" smtClean="0">
                <a:solidFill>
                  <a:schemeClr val="accent2"/>
                </a:solidFill>
                <a:latin typeface="Book Antiqua" panose="02040602050305030304" pitchFamily="18" charset="0"/>
                <a:cs typeface="Arial"/>
              </a:rPr>
              <a:t> и </a:t>
            </a:r>
            <a:r>
              <a:rPr sz="1700" b="1" dirty="0" err="1" smtClean="0">
                <a:solidFill>
                  <a:schemeClr val="accent2"/>
                </a:solidFill>
                <a:latin typeface="Book Antiqua" panose="02040602050305030304" pitchFamily="18" charset="0"/>
                <a:cs typeface="Arial"/>
              </a:rPr>
              <a:t>трансфери</a:t>
            </a:r>
            <a:r>
              <a:rPr sz="1700" b="1" dirty="0" smtClean="0">
                <a:solidFill>
                  <a:schemeClr val="accent2"/>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су</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смањени</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11.409.063</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r>
              <a:rPr sz="1700" b="1" dirty="0" smtClean="0">
                <a:solidFill>
                  <a:schemeClr val="bg1"/>
                </a:solidFill>
                <a:latin typeface="Book Antiqua" panose="02040602050305030304" pitchFamily="18" charset="0"/>
                <a:cs typeface="Arial"/>
              </a:rPr>
              <a:t>;</a:t>
            </a:r>
            <a:endParaRPr sz="1700" dirty="0" smtClean="0">
              <a:solidFill>
                <a:schemeClr val="bg1"/>
              </a:solidFill>
              <a:latin typeface="Book Antiqua" panose="02040602050305030304" pitchFamily="18" charset="0"/>
              <a:cs typeface="Arial"/>
            </a:endParaRPr>
          </a:p>
          <a:p>
            <a:pPr marL="1934210" indent="-343535">
              <a:lnSpc>
                <a:spcPct val="100000"/>
              </a:lnSpc>
              <a:spcBef>
                <a:spcPts val="409"/>
              </a:spcBef>
              <a:buFont typeface="Arial"/>
              <a:buChar char="•"/>
              <a:tabLst>
                <a:tab pos="1934210" algn="l"/>
                <a:tab pos="1934845" algn="l"/>
              </a:tabLst>
            </a:pPr>
            <a:r>
              <a:rPr sz="1700" b="1" dirty="0" err="1" smtClean="0">
                <a:solidFill>
                  <a:schemeClr val="accent2"/>
                </a:solidFill>
                <a:latin typeface="Book Antiqua" panose="02040602050305030304" pitchFamily="18" charset="0"/>
                <a:cs typeface="Arial"/>
              </a:rPr>
              <a:t>Остали</a:t>
            </a:r>
            <a:r>
              <a:rPr sz="1700" b="1" dirty="0" smtClean="0">
                <a:solidFill>
                  <a:schemeClr val="accent2"/>
                </a:solidFill>
                <a:latin typeface="Book Antiqua" panose="02040602050305030304" pitchFamily="18" charset="0"/>
                <a:cs typeface="Arial"/>
              </a:rPr>
              <a:t> </a:t>
            </a:r>
            <a:r>
              <a:rPr sz="1700" b="1" dirty="0" err="1" smtClean="0">
                <a:solidFill>
                  <a:schemeClr val="accent2"/>
                </a:solidFill>
                <a:latin typeface="Book Antiqua" panose="02040602050305030304" pitchFamily="18" charset="0"/>
                <a:cs typeface="Arial"/>
              </a:rPr>
              <a:t>расходи</a:t>
            </a:r>
            <a:r>
              <a:rPr sz="1700" b="1" dirty="0" smtClean="0">
                <a:solidFill>
                  <a:schemeClr val="accent2"/>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су</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смањени</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9.287.537</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endParaRPr sz="1700" dirty="0" smtClean="0">
              <a:solidFill>
                <a:schemeClr val="bg1"/>
              </a:solidFill>
              <a:latin typeface="Book Antiqua" panose="02040602050305030304" pitchFamily="18" charset="0"/>
              <a:cs typeface="Arial"/>
            </a:endParaRPr>
          </a:p>
          <a:p>
            <a:pPr marL="1934210" indent="-343535">
              <a:lnSpc>
                <a:spcPct val="100000"/>
              </a:lnSpc>
              <a:spcBef>
                <a:spcPts val="455"/>
              </a:spcBef>
              <a:buFont typeface="Arial"/>
              <a:buChar char="•"/>
              <a:tabLst>
                <a:tab pos="1934210" algn="l"/>
                <a:tab pos="1934845" algn="l"/>
              </a:tabLst>
            </a:pPr>
            <a:r>
              <a:rPr sz="1700" b="1" dirty="0" err="1" smtClean="0">
                <a:solidFill>
                  <a:schemeClr val="accent2"/>
                </a:solidFill>
                <a:latin typeface="Book Antiqua" panose="02040602050305030304" pitchFamily="18" charset="0"/>
                <a:cs typeface="Arial"/>
              </a:rPr>
              <a:t>Социјална</a:t>
            </a:r>
            <a:r>
              <a:rPr sz="1700" b="1" dirty="0" smtClean="0">
                <a:solidFill>
                  <a:schemeClr val="accent2"/>
                </a:solidFill>
                <a:latin typeface="Book Antiqua" panose="02040602050305030304" pitchFamily="18" charset="0"/>
                <a:cs typeface="Arial"/>
              </a:rPr>
              <a:t> </a:t>
            </a:r>
            <a:r>
              <a:rPr sz="1700" b="1" dirty="0" err="1" smtClean="0">
                <a:solidFill>
                  <a:schemeClr val="accent2"/>
                </a:solidFill>
                <a:latin typeface="Book Antiqua" panose="02040602050305030304" pitchFamily="18" charset="0"/>
                <a:cs typeface="Arial"/>
              </a:rPr>
              <a:t>помоћ</a:t>
            </a:r>
            <a:r>
              <a:rPr sz="1700" b="1" dirty="0" smtClean="0">
                <a:solidFill>
                  <a:schemeClr val="accent2"/>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је</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смањена</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989.618</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endParaRPr sz="1700" dirty="0" smtClean="0">
              <a:solidFill>
                <a:schemeClr val="bg1"/>
              </a:solidFill>
              <a:latin typeface="Book Antiqua" panose="02040602050305030304" pitchFamily="18" charset="0"/>
              <a:cs typeface="Arial"/>
            </a:endParaRPr>
          </a:p>
          <a:p>
            <a:pPr marL="1934210" indent="-343535">
              <a:lnSpc>
                <a:spcPct val="100000"/>
              </a:lnSpc>
              <a:spcBef>
                <a:spcPts val="405"/>
              </a:spcBef>
              <a:buFont typeface="Arial"/>
              <a:buChar char="•"/>
              <a:tabLst>
                <a:tab pos="1934210" algn="l"/>
                <a:tab pos="1934845" algn="l"/>
              </a:tabLst>
            </a:pPr>
            <a:r>
              <a:rPr sz="1700" b="1" dirty="0" err="1" smtClean="0">
                <a:solidFill>
                  <a:schemeClr val="accent2"/>
                </a:solidFill>
                <a:latin typeface="Book Antiqua" panose="02040602050305030304" pitchFamily="18" charset="0"/>
                <a:cs typeface="Arial"/>
              </a:rPr>
              <a:t>Капитални</a:t>
            </a:r>
            <a:r>
              <a:rPr sz="1700" b="1" dirty="0" smtClean="0">
                <a:solidFill>
                  <a:schemeClr val="accent2"/>
                </a:solidFill>
                <a:latin typeface="Book Antiqua" panose="02040602050305030304" pitchFamily="18" charset="0"/>
                <a:cs typeface="Arial"/>
              </a:rPr>
              <a:t> </a:t>
            </a:r>
            <a:r>
              <a:rPr sz="1700" b="1" dirty="0" err="1" smtClean="0">
                <a:solidFill>
                  <a:schemeClr val="accent2"/>
                </a:solidFill>
                <a:latin typeface="Book Antiqua" panose="02040602050305030304" pitchFamily="18" charset="0"/>
                <a:cs typeface="Arial"/>
              </a:rPr>
              <a:t>издаци</a:t>
            </a:r>
            <a:r>
              <a:rPr sz="1700" b="1" dirty="0" smtClean="0">
                <a:solidFill>
                  <a:schemeClr val="accent2"/>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су</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смањени</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27.834.378</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endParaRPr sz="1700" dirty="0" smtClean="0">
              <a:solidFill>
                <a:schemeClr val="bg1"/>
              </a:solidFill>
              <a:latin typeface="Book Antiqua" panose="02040602050305030304" pitchFamily="18" charset="0"/>
              <a:cs typeface="Arial"/>
            </a:endParaRPr>
          </a:p>
          <a:p>
            <a:pPr>
              <a:lnSpc>
                <a:spcPct val="100000"/>
              </a:lnSpc>
            </a:pPr>
            <a:endParaRPr sz="2000" dirty="0" smtClean="0">
              <a:solidFill>
                <a:schemeClr val="bg1"/>
              </a:solidFill>
              <a:latin typeface="Book Antiqua" panose="02040602050305030304" pitchFamily="18" charset="0"/>
              <a:cs typeface="Arial"/>
            </a:endParaRPr>
          </a:p>
          <a:p>
            <a:pPr>
              <a:lnSpc>
                <a:spcPct val="100000"/>
              </a:lnSpc>
              <a:spcBef>
                <a:spcPts val="5"/>
              </a:spcBef>
            </a:pPr>
            <a:endParaRPr lang="sr-Cyrl-RS" sz="2200" dirty="0" smtClean="0">
              <a:solidFill>
                <a:schemeClr val="bg1"/>
              </a:solidFill>
              <a:latin typeface="Book Antiqua" panose="02040602050305030304" pitchFamily="18" charset="0"/>
              <a:cs typeface="Arial"/>
            </a:endParaRPr>
          </a:p>
          <a:p>
            <a:pPr>
              <a:lnSpc>
                <a:spcPct val="100000"/>
              </a:lnSpc>
              <a:spcBef>
                <a:spcPts val="5"/>
              </a:spcBef>
            </a:pPr>
            <a:endParaRPr sz="2200" dirty="0" smtClean="0">
              <a:solidFill>
                <a:schemeClr val="bg1"/>
              </a:solidFill>
              <a:latin typeface="Book Antiqua" panose="02040602050305030304" pitchFamily="18" charset="0"/>
              <a:cs typeface="Arial"/>
            </a:endParaRPr>
          </a:p>
          <a:p>
            <a:pPr marL="355600" indent="-342900">
              <a:lnSpc>
                <a:spcPts val="2500"/>
              </a:lnSpc>
              <a:spcBef>
                <a:spcPts val="5"/>
              </a:spcBef>
              <a:buFont typeface="Arial"/>
              <a:buChar char="•"/>
              <a:tabLst>
                <a:tab pos="354965" algn="l"/>
                <a:tab pos="355600" algn="l"/>
              </a:tabLst>
            </a:pPr>
            <a:r>
              <a:rPr lang="ru-RU" sz="1700" b="1" dirty="0" smtClean="0">
                <a:solidFill>
                  <a:schemeClr val="accent1"/>
                </a:solidFill>
                <a:latin typeface="Book Antiqua" panose="02040602050305030304" pitchFamily="18" charset="0"/>
                <a:cs typeface="Arial"/>
              </a:rPr>
              <a:t>Расходи за запослене </a:t>
            </a:r>
            <a:r>
              <a:rPr lang="ru-RU" sz="1700" dirty="0" smtClean="0">
                <a:solidFill>
                  <a:schemeClr val="bg1"/>
                </a:solidFill>
                <a:latin typeface="Book Antiqua" panose="02040602050305030304" pitchFamily="18" charset="0"/>
                <a:cs typeface="Arial"/>
              </a:rPr>
              <a:t>су </a:t>
            </a:r>
            <a:r>
              <a:rPr lang="sr-Cyrl-RS" sz="1700" dirty="0" smtClean="0">
                <a:solidFill>
                  <a:schemeClr val="bg1"/>
                </a:solidFill>
                <a:latin typeface="Book Antiqua" panose="02040602050305030304" pitchFamily="18" charset="0"/>
                <a:cs typeface="Arial"/>
              </a:rPr>
              <a:t>повећани </a:t>
            </a:r>
            <a:r>
              <a:rPr lang="ru-RU" sz="1700" dirty="0" smtClean="0">
                <a:solidFill>
                  <a:schemeClr val="bg1"/>
                </a:solidFill>
                <a:latin typeface="Book Antiqua" panose="02040602050305030304" pitchFamily="18" charset="0"/>
                <a:cs typeface="Arial"/>
              </a:rPr>
              <a:t>за 20.319.490 динара</a:t>
            </a:r>
            <a:endParaRPr lang="sr-Cyrl-RS" sz="1700" b="1" dirty="0" smtClean="0">
              <a:solidFill>
                <a:schemeClr val="bg1"/>
              </a:solidFill>
              <a:latin typeface="Book Antiqua" panose="02040602050305030304" pitchFamily="18" charset="0"/>
              <a:cs typeface="Arial"/>
            </a:endParaRPr>
          </a:p>
          <a:p>
            <a:pPr marL="355600" indent="-342900">
              <a:lnSpc>
                <a:spcPts val="2500"/>
              </a:lnSpc>
              <a:spcBef>
                <a:spcPts val="5"/>
              </a:spcBef>
              <a:buFont typeface="Arial"/>
              <a:buChar char="•"/>
              <a:tabLst>
                <a:tab pos="354965" algn="l"/>
                <a:tab pos="355600" algn="l"/>
              </a:tabLst>
            </a:pPr>
            <a:r>
              <a:rPr sz="1700" b="1" dirty="0" err="1">
                <a:solidFill>
                  <a:schemeClr val="accent1"/>
                </a:solidFill>
                <a:latin typeface="Book Antiqua" panose="02040602050305030304" pitchFamily="18" charset="0"/>
                <a:cs typeface="Arial"/>
              </a:rPr>
              <a:t>Отплате</a:t>
            </a:r>
            <a:r>
              <a:rPr sz="1700" b="1" dirty="0">
                <a:solidFill>
                  <a:schemeClr val="accent1"/>
                </a:solidFill>
                <a:latin typeface="Book Antiqua" panose="02040602050305030304" pitchFamily="18" charset="0"/>
                <a:cs typeface="Arial"/>
              </a:rPr>
              <a:t> </a:t>
            </a:r>
            <a:r>
              <a:rPr lang="sr-Cyrl-RS" sz="1700" b="1" dirty="0">
                <a:solidFill>
                  <a:schemeClr val="accent1"/>
                </a:solidFill>
                <a:latin typeface="Book Antiqua" panose="02040602050305030304" pitchFamily="18" charset="0"/>
                <a:cs typeface="Arial"/>
              </a:rPr>
              <a:t>камата и пратећи трошкови задуживања </a:t>
            </a:r>
            <a:r>
              <a:rPr sz="1700" dirty="0" err="1" smtClean="0">
                <a:solidFill>
                  <a:schemeClr val="bg1"/>
                </a:solidFill>
                <a:latin typeface="Book Antiqua" panose="02040602050305030304" pitchFamily="18" charset="0"/>
                <a:cs typeface="Arial"/>
              </a:rPr>
              <a:t>су</a:t>
            </a:r>
            <a:r>
              <a:rPr sz="1700" dirty="0" smtClean="0">
                <a:solidFill>
                  <a:schemeClr val="bg1"/>
                </a:solidFill>
                <a:latin typeface="Book Antiqua" panose="02040602050305030304" pitchFamily="18" charset="0"/>
                <a:cs typeface="Arial"/>
              </a:rPr>
              <a:t> </a:t>
            </a:r>
            <a:endParaRPr lang="sr-Cyrl-RS" sz="1700" dirty="0" smtClean="0">
              <a:solidFill>
                <a:schemeClr val="bg1"/>
              </a:solidFill>
              <a:latin typeface="Book Antiqua" panose="02040602050305030304" pitchFamily="18" charset="0"/>
              <a:cs typeface="Arial"/>
            </a:endParaRPr>
          </a:p>
          <a:p>
            <a:pPr marL="12700">
              <a:lnSpc>
                <a:spcPts val="2500"/>
              </a:lnSpc>
              <a:spcBef>
                <a:spcPts val="5"/>
              </a:spcBef>
              <a:tabLst>
                <a:tab pos="354965" algn="l"/>
                <a:tab pos="355600" algn="l"/>
              </a:tabLst>
            </a:pPr>
            <a:r>
              <a:rPr lang="sr-Cyrl-RS"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повећане</a:t>
            </a:r>
            <a:r>
              <a:rPr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за</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500</a:t>
            </a:r>
            <a:r>
              <a:rPr sz="1700" dirty="0" smtClean="0">
                <a:solidFill>
                  <a:schemeClr val="bg1"/>
                </a:solidFill>
                <a:latin typeface="Book Antiqua" panose="02040602050305030304" pitchFamily="18" charset="0"/>
                <a:cs typeface="Arial"/>
              </a:rPr>
              <a:t>.000</a:t>
            </a:r>
            <a:r>
              <a:rPr lang="sr-Cyrl-RS" sz="1700"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динара</a:t>
            </a:r>
            <a:endParaRPr sz="1700" dirty="0">
              <a:solidFill>
                <a:schemeClr val="bg1"/>
              </a:solidFill>
              <a:latin typeface="Book Antiqua" panose="02040602050305030304" pitchFamily="18" charset="0"/>
              <a:cs typeface="Arial"/>
            </a:endParaRPr>
          </a:p>
        </p:txBody>
      </p:sp>
      <p:sp>
        <p:nvSpPr>
          <p:cNvPr id="10" name="object 10"/>
          <p:cNvSpPr txBox="1">
            <a:spLocks noGrp="1"/>
          </p:cNvSpPr>
          <p:nvPr>
            <p:ph type="sldNum" sz="quarter" idx="7"/>
          </p:nvPr>
        </p:nvSpPr>
        <p:spPr>
          <a:xfrm>
            <a:off x="8857484" y="6921496"/>
            <a:ext cx="240046" cy="153888"/>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18</a:t>
            </a:fld>
            <a:endParaRPr dirty="0">
              <a:latin typeface="Book Antiqua" panose="02040602050305030304" pitchFamily="18" charset="0"/>
            </a:endParaRPr>
          </a:p>
        </p:txBody>
      </p:sp>
      <p:grpSp>
        <p:nvGrpSpPr>
          <p:cNvPr id="12" name="object 4"/>
          <p:cNvGrpSpPr/>
          <p:nvPr/>
        </p:nvGrpSpPr>
        <p:grpSpPr>
          <a:xfrm>
            <a:off x="1600200" y="3429000"/>
            <a:ext cx="524510" cy="1243776"/>
            <a:chOff x="1467612" y="3375660"/>
            <a:chExt cx="524510" cy="810895"/>
          </a:xfrm>
        </p:grpSpPr>
        <p:sp>
          <p:nvSpPr>
            <p:cNvPr id="13" name="object 5"/>
            <p:cNvSpPr/>
            <p:nvPr/>
          </p:nvSpPr>
          <p:spPr>
            <a:xfrm>
              <a:off x="1485899" y="3383280"/>
              <a:ext cx="486409" cy="791210"/>
            </a:xfrm>
            <a:custGeom>
              <a:avLst/>
              <a:gdLst/>
              <a:ahLst/>
              <a:cxnLst/>
              <a:rect l="l" t="t" r="r" b="b"/>
              <a:pathLst>
                <a:path w="486410" h="791210">
                  <a:moveTo>
                    <a:pt x="486155" y="547115"/>
                  </a:moveTo>
                  <a:lnTo>
                    <a:pt x="365759" y="547115"/>
                  </a:lnTo>
                  <a:lnTo>
                    <a:pt x="365759" y="0"/>
                  </a:lnTo>
                  <a:lnTo>
                    <a:pt x="121919" y="0"/>
                  </a:lnTo>
                  <a:lnTo>
                    <a:pt x="121919" y="547115"/>
                  </a:lnTo>
                  <a:lnTo>
                    <a:pt x="0" y="547115"/>
                  </a:lnTo>
                  <a:lnTo>
                    <a:pt x="243839" y="790955"/>
                  </a:lnTo>
                  <a:lnTo>
                    <a:pt x="486155" y="547115"/>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latin typeface="Book Antiqua" panose="02040602050305030304" pitchFamily="18" charset="0"/>
              </a:endParaRPr>
            </a:p>
          </p:txBody>
        </p:sp>
        <p:sp>
          <p:nvSpPr>
            <p:cNvPr id="14" name="object 6"/>
            <p:cNvSpPr/>
            <p:nvPr/>
          </p:nvSpPr>
          <p:spPr>
            <a:xfrm>
              <a:off x="1467612" y="3375660"/>
              <a:ext cx="524510" cy="810895"/>
            </a:xfrm>
            <a:custGeom>
              <a:avLst/>
              <a:gdLst/>
              <a:ahLst/>
              <a:cxnLst/>
              <a:rect l="l" t="t" r="r" b="b"/>
              <a:pathLst>
                <a:path w="524510" h="810895">
                  <a:moveTo>
                    <a:pt x="140208" y="547116"/>
                  </a:moveTo>
                  <a:lnTo>
                    <a:pt x="0" y="547116"/>
                  </a:lnTo>
                  <a:lnTo>
                    <a:pt x="18288" y="565510"/>
                  </a:lnTo>
                  <a:lnTo>
                    <a:pt x="18288" y="562356"/>
                  </a:lnTo>
                  <a:lnTo>
                    <a:pt x="24384" y="548640"/>
                  </a:lnTo>
                  <a:lnTo>
                    <a:pt x="38014" y="562356"/>
                  </a:lnTo>
                  <a:lnTo>
                    <a:pt x="132588" y="562356"/>
                  </a:lnTo>
                  <a:lnTo>
                    <a:pt x="132588" y="554736"/>
                  </a:lnTo>
                  <a:lnTo>
                    <a:pt x="140208" y="547116"/>
                  </a:lnTo>
                  <a:close/>
                </a:path>
                <a:path w="524510" h="810895">
                  <a:moveTo>
                    <a:pt x="38014" y="562356"/>
                  </a:moveTo>
                  <a:lnTo>
                    <a:pt x="24384" y="548640"/>
                  </a:lnTo>
                  <a:lnTo>
                    <a:pt x="18288" y="562356"/>
                  </a:lnTo>
                  <a:lnTo>
                    <a:pt x="38014" y="562356"/>
                  </a:lnTo>
                  <a:close/>
                </a:path>
                <a:path w="524510" h="810895">
                  <a:moveTo>
                    <a:pt x="262128" y="787869"/>
                  </a:moveTo>
                  <a:lnTo>
                    <a:pt x="38014" y="562356"/>
                  </a:lnTo>
                  <a:lnTo>
                    <a:pt x="18288" y="562356"/>
                  </a:lnTo>
                  <a:lnTo>
                    <a:pt x="18288" y="565510"/>
                  </a:lnTo>
                  <a:lnTo>
                    <a:pt x="256032" y="804636"/>
                  </a:lnTo>
                  <a:lnTo>
                    <a:pt x="256032" y="794004"/>
                  </a:lnTo>
                  <a:lnTo>
                    <a:pt x="262128" y="787869"/>
                  </a:lnTo>
                  <a:close/>
                </a:path>
                <a:path w="524510" h="810895">
                  <a:moveTo>
                    <a:pt x="391668" y="547116"/>
                  </a:moveTo>
                  <a:lnTo>
                    <a:pt x="391668" y="0"/>
                  </a:lnTo>
                  <a:lnTo>
                    <a:pt x="132588" y="0"/>
                  </a:lnTo>
                  <a:lnTo>
                    <a:pt x="132588" y="547116"/>
                  </a:lnTo>
                  <a:lnTo>
                    <a:pt x="140208" y="547116"/>
                  </a:lnTo>
                  <a:lnTo>
                    <a:pt x="140208" y="15240"/>
                  </a:lnTo>
                  <a:lnTo>
                    <a:pt x="147828" y="7620"/>
                  </a:lnTo>
                  <a:lnTo>
                    <a:pt x="147828" y="15240"/>
                  </a:lnTo>
                  <a:lnTo>
                    <a:pt x="374904" y="15240"/>
                  </a:lnTo>
                  <a:lnTo>
                    <a:pt x="374904" y="7620"/>
                  </a:lnTo>
                  <a:lnTo>
                    <a:pt x="384048" y="15240"/>
                  </a:lnTo>
                  <a:lnTo>
                    <a:pt x="384048" y="547116"/>
                  </a:lnTo>
                  <a:lnTo>
                    <a:pt x="391668" y="547116"/>
                  </a:lnTo>
                  <a:close/>
                </a:path>
                <a:path w="524510" h="810895">
                  <a:moveTo>
                    <a:pt x="147828" y="562356"/>
                  </a:moveTo>
                  <a:lnTo>
                    <a:pt x="147828" y="15240"/>
                  </a:lnTo>
                  <a:lnTo>
                    <a:pt x="140208" y="15240"/>
                  </a:lnTo>
                  <a:lnTo>
                    <a:pt x="140208" y="547116"/>
                  </a:lnTo>
                  <a:lnTo>
                    <a:pt x="132588" y="554736"/>
                  </a:lnTo>
                  <a:lnTo>
                    <a:pt x="132588" y="562356"/>
                  </a:lnTo>
                  <a:lnTo>
                    <a:pt x="147828" y="562356"/>
                  </a:lnTo>
                  <a:close/>
                </a:path>
                <a:path w="524510" h="810895">
                  <a:moveTo>
                    <a:pt x="147828" y="15240"/>
                  </a:moveTo>
                  <a:lnTo>
                    <a:pt x="147828" y="7620"/>
                  </a:lnTo>
                  <a:lnTo>
                    <a:pt x="140208" y="15240"/>
                  </a:lnTo>
                  <a:lnTo>
                    <a:pt x="147828" y="15240"/>
                  </a:lnTo>
                  <a:close/>
                </a:path>
                <a:path w="524510" h="810895">
                  <a:moveTo>
                    <a:pt x="268224" y="794004"/>
                  </a:moveTo>
                  <a:lnTo>
                    <a:pt x="262128" y="787869"/>
                  </a:lnTo>
                  <a:lnTo>
                    <a:pt x="256032" y="794004"/>
                  </a:lnTo>
                  <a:lnTo>
                    <a:pt x="268224" y="794004"/>
                  </a:lnTo>
                  <a:close/>
                </a:path>
                <a:path w="524510" h="810895">
                  <a:moveTo>
                    <a:pt x="268224" y="804636"/>
                  </a:moveTo>
                  <a:lnTo>
                    <a:pt x="268224" y="794004"/>
                  </a:lnTo>
                  <a:lnTo>
                    <a:pt x="256032" y="794004"/>
                  </a:lnTo>
                  <a:lnTo>
                    <a:pt x="256032" y="804636"/>
                  </a:lnTo>
                  <a:lnTo>
                    <a:pt x="262128" y="810768"/>
                  </a:lnTo>
                  <a:lnTo>
                    <a:pt x="268224" y="804636"/>
                  </a:lnTo>
                  <a:close/>
                </a:path>
                <a:path w="524510" h="810895">
                  <a:moveTo>
                    <a:pt x="504444" y="567043"/>
                  </a:moveTo>
                  <a:lnTo>
                    <a:pt x="504444" y="562356"/>
                  </a:lnTo>
                  <a:lnTo>
                    <a:pt x="486241" y="562356"/>
                  </a:lnTo>
                  <a:lnTo>
                    <a:pt x="262128" y="787869"/>
                  </a:lnTo>
                  <a:lnTo>
                    <a:pt x="268224" y="794004"/>
                  </a:lnTo>
                  <a:lnTo>
                    <a:pt x="268224" y="804636"/>
                  </a:lnTo>
                  <a:lnTo>
                    <a:pt x="504444" y="567043"/>
                  </a:lnTo>
                  <a:close/>
                </a:path>
                <a:path w="524510" h="810895">
                  <a:moveTo>
                    <a:pt x="384048" y="15240"/>
                  </a:moveTo>
                  <a:lnTo>
                    <a:pt x="374904" y="7620"/>
                  </a:lnTo>
                  <a:lnTo>
                    <a:pt x="374904" y="15240"/>
                  </a:lnTo>
                  <a:lnTo>
                    <a:pt x="384048" y="15240"/>
                  </a:lnTo>
                  <a:close/>
                </a:path>
                <a:path w="524510" h="810895">
                  <a:moveTo>
                    <a:pt x="391668" y="562356"/>
                  </a:moveTo>
                  <a:lnTo>
                    <a:pt x="391668" y="554736"/>
                  </a:lnTo>
                  <a:lnTo>
                    <a:pt x="384048" y="547116"/>
                  </a:lnTo>
                  <a:lnTo>
                    <a:pt x="384048" y="15240"/>
                  </a:lnTo>
                  <a:lnTo>
                    <a:pt x="374904" y="15240"/>
                  </a:lnTo>
                  <a:lnTo>
                    <a:pt x="374904" y="562356"/>
                  </a:lnTo>
                  <a:lnTo>
                    <a:pt x="391668" y="562356"/>
                  </a:lnTo>
                  <a:close/>
                </a:path>
                <a:path w="524510" h="810895">
                  <a:moveTo>
                    <a:pt x="524256" y="547116"/>
                  </a:moveTo>
                  <a:lnTo>
                    <a:pt x="384048" y="547116"/>
                  </a:lnTo>
                  <a:lnTo>
                    <a:pt x="391668" y="554736"/>
                  </a:lnTo>
                  <a:lnTo>
                    <a:pt x="391668" y="562356"/>
                  </a:lnTo>
                  <a:lnTo>
                    <a:pt x="486241" y="562356"/>
                  </a:lnTo>
                  <a:lnTo>
                    <a:pt x="499872" y="548640"/>
                  </a:lnTo>
                  <a:lnTo>
                    <a:pt x="504444" y="562356"/>
                  </a:lnTo>
                  <a:lnTo>
                    <a:pt x="504444" y="567043"/>
                  </a:lnTo>
                  <a:lnTo>
                    <a:pt x="524256" y="547116"/>
                  </a:lnTo>
                  <a:close/>
                </a:path>
                <a:path w="524510" h="810895">
                  <a:moveTo>
                    <a:pt x="504444" y="562356"/>
                  </a:moveTo>
                  <a:lnTo>
                    <a:pt x="499872" y="548640"/>
                  </a:lnTo>
                  <a:lnTo>
                    <a:pt x="486241" y="562356"/>
                  </a:lnTo>
                  <a:lnTo>
                    <a:pt x="504444" y="562356"/>
                  </a:lnTo>
                  <a:close/>
                </a:path>
              </a:pathLst>
            </a:custGeom>
          </p:spPr>
          <p:style>
            <a:lnRef idx="0">
              <a:schemeClr val="accent2"/>
            </a:lnRef>
            <a:fillRef idx="3">
              <a:schemeClr val="accent2"/>
            </a:fillRef>
            <a:effectRef idx="3">
              <a:schemeClr val="accent2"/>
            </a:effectRef>
            <a:fontRef idx="minor">
              <a:schemeClr val="lt1"/>
            </a:fontRef>
          </p:style>
          <p:txBody>
            <a:bodyPr wrap="square" lIns="0" tIns="0" rIns="0" bIns="0" rtlCol="0"/>
            <a:lstStyle/>
            <a:p>
              <a:endParaRPr>
                <a:latin typeface="Book Antiqua" panose="02040602050305030304" pitchFamily="18" charset="0"/>
              </a:endParaRPr>
            </a:p>
          </p:txBody>
        </p:sp>
      </p:grpSp>
      <p:grpSp>
        <p:nvGrpSpPr>
          <p:cNvPr id="15" name="object 7"/>
          <p:cNvGrpSpPr/>
          <p:nvPr/>
        </p:nvGrpSpPr>
        <p:grpSpPr>
          <a:xfrm>
            <a:off x="7467600" y="5641105"/>
            <a:ext cx="530860" cy="1055033"/>
            <a:chOff x="1464564" y="5172455"/>
            <a:chExt cx="530860" cy="833755"/>
          </a:xfrm>
          <a:solidFill>
            <a:srgbClr val="00B0F0"/>
          </a:solidFill>
        </p:grpSpPr>
        <p:sp>
          <p:nvSpPr>
            <p:cNvPr id="16" name="object 8"/>
            <p:cNvSpPr/>
            <p:nvPr/>
          </p:nvSpPr>
          <p:spPr>
            <a:xfrm>
              <a:off x="1485900" y="5183123"/>
              <a:ext cx="486409" cy="814069"/>
            </a:xfrm>
            <a:custGeom>
              <a:avLst/>
              <a:gdLst/>
              <a:ahLst/>
              <a:cxnLst/>
              <a:rect l="l" t="t" r="r" b="b"/>
              <a:pathLst>
                <a:path w="486410" h="814070">
                  <a:moveTo>
                    <a:pt x="486155" y="204215"/>
                  </a:moveTo>
                  <a:lnTo>
                    <a:pt x="243839" y="0"/>
                  </a:lnTo>
                  <a:lnTo>
                    <a:pt x="0" y="204215"/>
                  </a:lnTo>
                  <a:lnTo>
                    <a:pt x="121919" y="204215"/>
                  </a:lnTo>
                  <a:lnTo>
                    <a:pt x="121919" y="813815"/>
                  </a:lnTo>
                  <a:lnTo>
                    <a:pt x="365759" y="813815"/>
                  </a:lnTo>
                  <a:lnTo>
                    <a:pt x="365759" y="204215"/>
                  </a:lnTo>
                  <a:lnTo>
                    <a:pt x="486155" y="204215"/>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sp>
          <p:nvSpPr>
            <p:cNvPr id="17" name="object 9"/>
            <p:cNvSpPr/>
            <p:nvPr/>
          </p:nvSpPr>
          <p:spPr>
            <a:xfrm>
              <a:off x="1464564" y="5172455"/>
              <a:ext cx="530860" cy="833755"/>
            </a:xfrm>
            <a:custGeom>
              <a:avLst/>
              <a:gdLst/>
              <a:ahLst/>
              <a:cxnLst/>
              <a:rect l="l" t="t" r="r" b="b"/>
              <a:pathLst>
                <a:path w="530860" h="833754">
                  <a:moveTo>
                    <a:pt x="530352" y="222504"/>
                  </a:moveTo>
                  <a:lnTo>
                    <a:pt x="265176" y="0"/>
                  </a:lnTo>
                  <a:lnTo>
                    <a:pt x="0" y="222504"/>
                  </a:lnTo>
                  <a:lnTo>
                    <a:pt x="21336" y="222504"/>
                  </a:lnTo>
                  <a:lnTo>
                    <a:pt x="21336" y="205740"/>
                  </a:lnTo>
                  <a:lnTo>
                    <a:pt x="45515" y="205740"/>
                  </a:lnTo>
                  <a:lnTo>
                    <a:pt x="259080" y="25754"/>
                  </a:lnTo>
                  <a:lnTo>
                    <a:pt x="259080" y="16764"/>
                  </a:lnTo>
                  <a:lnTo>
                    <a:pt x="269748" y="16764"/>
                  </a:lnTo>
                  <a:lnTo>
                    <a:pt x="269748" y="25698"/>
                  </a:lnTo>
                  <a:lnTo>
                    <a:pt x="484723" y="205740"/>
                  </a:lnTo>
                  <a:lnTo>
                    <a:pt x="507492" y="205740"/>
                  </a:lnTo>
                  <a:lnTo>
                    <a:pt x="507492" y="222504"/>
                  </a:lnTo>
                  <a:lnTo>
                    <a:pt x="530352" y="222504"/>
                  </a:lnTo>
                  <a:close/>
                </a:path>
                <a:path w="530860" h="833754">
                  <a:moveTo>
                    <a:pt x="45515" y="205740"/>
                  </a:moveTo>
                  <a:lnTo>
                    <a:pt x="21336" y="205740"/>
                  </a:lnTo>
                  <a:lnTo>
                    <a:pt x="27432" y="220980"/>
                  </a:lnTo>
                  <a:lnTo>
                    <a:pt x="45515" y="205740"/>
                  </a:lnTo>
                  <a:close/>
                </a:path>
                <a:path w="530860" h="833754">
                  <a:moveTo>
                    <a:pt x="150876" y="816864"/>
                  </a:moveTo>
                  <a:lnTo>
                    <a:pt x="150876" y="205740"/>
                  </a:lnTo>
                  <a:lnTo>
                    <a:pt x="45515" y="205740"/>
                  </a:lnTo>
                  <a:lnTo>
                    <a:pt x="27432" y="220980"/>
                  </a:lnTo>
                  <a:lnTo>
                    <a:pt x="21336" y="205740"/>
                  </a:lnTo>
                  <a:lnTo>
                    <a:pt x="21336" y="222504"/>
                  </a:lnTo>
                  <a:lnTo>
                    <a:pt x="135636" y="222504"/>
                  </a:lnTo>
                  <a:lnTo>
                    <a:pt x="135636" y="214884"/>
                  </a:lnTo>
                  <a:lnTo>
                    <a:pt x="143256" y="222504"/>
                  </a:lnTo>
                  <a:lnTo>
                    <a:pt x="143256" y="816864"/>
                  </a:lnTo>
                  <a:lnTo>
                    <a:pt x="150876" y="816864"/>
                  </a:lnTo>
                  <a:close/>
                </a:path>
                <a:path w="530860" h="833754">
                  <a:moveTo>
                    <a:pt x="143256" y="222504"/>
                  </a:moveTo>
                  <a:lnTo>
                    <a:pt x="135636" y="214884"/>
                  </a:lnTo>
                  <a:lnTo>
                    <a:pt x="135636" y="222504"/>
                  </a:lnTo>
                  <a:lnTo>
                    <a:pt x="143256" y="222504"/>
                  </a:lnTo>
                  <a:close/>
                </a:path>
                <a:path w="530860" h="833754">
                  <a:moveTo>
                    <a:pt x="150876" y="833628"/>
                  </a:moveTo>
                  <a:lnTo>
                    <a:pt x="150876" y="824484"/>
                  </a:lnTo>
                  <a:lnTo>
                    <a:pt x="143256" y="816864"/>
                  </a:lnTo>
                  <a:lnTo>
                    <a:pt x="143256" y="222504"/>
                  </a:lnTo>
                  <a:lnTo>
                    <a:pt x="135636" y="222504"/>
                  </a:lnTo>
                  <a:lnTo>
                    <a:pt x="135636" y="833628"/>
                  </a:lnTo>
                  <a:lnTo>
                    <a:pt x="150876" y="833628"/>
                  </a:lnTo>
                  <a:close/>
                </a:path>
                <a:path w="530860" h="833754">
                  <a:moveTo>
                    <a:pt x="387096" y="816864"/>
                  </a:moveTo>
                  <a:lnTo>
                    <a:pt x="143256" y="816864"/>
                  </a:lnTo>
                  <a:lnTo>
                    <a:pt x="150876" y="824484"/>
                  </a:lnTo>
                  <a:lnTo>
                    <a:pt x="150876" y="833628"/>
                  </a:lnTo>
                  <a:lnTo>
                    <a:pt x="377952" y="833628"/>
                  </a:lnTo>
                  <a:lnTo>
                    <a:pt x="377952" y="824484"/>
                  </a:lnTo>
                  <a:lnTo>
                    <a:pt x="387096" y="816864"/>
                  </a:lnTo>
                  <a:close/>
                </a:path>
                <a:path w="530860" h="833754">
                  <a:moveTo>
                    <a:pt x="269748" y="16764"/>
                  </a:moveTo>
                  <a:lnTo>
                    <a:pt x="259080" y="16764"/>
                  </a:lnTo>
                  <a:lnTo>
                    <a:pt x="264430" y="21245"/>
                  </a:lnTo>
                  <a:lnTo>
                    <a:pt x="269748" y="16764"/>
                  </a:lnTo>
                  <a:close/>
                </a:path>
                <a:path w="530860" h="833754">
                  <a:moveTo>
                    <a:pt x="264430" y="21245"/>
                  </a:moveTo>
                  <a:lnTo>
                    <a:pt x="259080" y="16764"/>
                  </a:lnTo>
                  <a:lnTo>
                    <a:pt x="259080" y="25754"/>
                  </a:lnTo>
                  <a:lnTo>
                    <a:pt x="264430" y="21245"/>
                  </a:lnTo>
                  <a:close/>
                </a:path>
                <a:path w="530860" h="833754">
                  <a:moveTo>
                    <a:pt x="269748" y="25698"/>
                  </a:moveTo>
                  <a:lnTo>
                    <a:pt x="269748" y="16764"/>
                  </a:lnTo>
                  <a:lnTo>
                    <a:pt x="264430" y="21245"/>
                  </a:lnTo>
                  <a:lnTo>
                    <a:pt x="269748" y="25698"/>
                  </a:lnTo>
                  <a:close/>
                </a:path>
                <a:path w="530860" h="833754">
                  <a:moveTo>
                    <a:pt x="507492" y="222504"/>
                  </a:moveTo>
                  <a:lnTo>
                    <a:pt x="507492" y="205740"/>
                  </a:lnTo>
                  <a:lnTo>
                    <a:pt x="502920" y="220980"/>
                  </a:lnTo>
                  <a:lnTo>
                    <a:pt x="484723" y="205740"/>
                  </a:lnTo>
                  <a:lnTo>
                    <a:pt x="377952" y="205740"/>
                  </a:lnTo>
                  <a:lnTo>
                    <a:pt x="377952" y="816864"/>
                  </a:lnTo>
                  <a:lnTo>
                    <a:pt x="387096" y="816864"/>
                  </a:lnTo>
                  <a:lnTo>
                    <a:pt x="387096" y="222504"/>
                  </a:lnTo>
                  <a:lnTo>
                    <a:pt x="394716" y="214884"/>
                  </a:lnTo>
                  <a:lnTo>
                    <a:pt x="394716" y="222504"/>
                  </a:lnTo>
                  <a:lnTo>
                    <a:pt x="507492" y="222504"/>
                  </a:lnTo>
                  <a:close/>
                </a:path>
                <a:path w="530860" h="833754">
                  <a:moveTo>
                    <a:pt x="394716" y="833628"/>
                  </a:moveTo>
                  <a:lnTo>
                    <a:pt x="394716" y="222504"/>
                  </a:lnTo>
                  <a:lnTo>
                    <a:pt x="387096" y="222504"/>
                  </a:lnTo>
                  <a:lnTo>
                    <a:pt x="387096" y="816864"/>
                  </a:lnTo>
                  <a:lnTo>
                    <a:pt x="377952" y="824484"/>
                  </a:lnTo>
                  <a:lnTo>
                    <a:pt x="377952" y="833628"/>
                  </a:lnTo>
                  <a:lnTo>
                    <a:pt x="394716" y="833628"/>
                  </a:lnTo>
                  <a:close/>
                </a:path>
                <a:path w="530860" h="833754">
                  <a:moveTo>
                    <a:pt x="394716" y="222504"/>
                  </a:moveTo>
                  <a:lnTo>
                    <a:pt x="394716" y="214884"/>
                  </a:lnTo>
                  <a:lnTo>
                    <a:pt x="387096" y="222504"/>
                  </a:lnTo>
                  <a:lnTo>
                    <a:pt x="394716" y="222504"/>
                  </a:lnTo>
                  <a:close/>
                </a:path>
                <a:path w="530860" h="833754">
                  <a:moveTo>
                    <a:pt x="507492" y="205740"/>
                  </a:moveTo>
                  <a:lnTo>
                    <a:pt x="484723" y="205740"/>
                  </a:lnTo>
                  <a:lnTo>
                    <a:pt x="502920" y="220980"/>
                  </a:lnTo>
                  <a:lnTo>
                    <a:pt x="507492" y="20574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endParaRPr>
                <a:latin typeface="Book Antiqua" panose="02040602050305030304"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2112191" y="533400"/>
            <a:ext cx="6224270" cy="474489"/>
          </a:xfrm>
          <a:prstGeom prst="rect">
            <a:avLst/>
          </a:prstGeom>
        </p:spPr>
        <p:txBody>
          <a:bodyPr vert="horz" wrap="square" lIns="0" tIns="12700" rIns="0" bIns="0" rtlCol="0">
            <a:spAutoFit/>
          </a:bodyPr>
          <a:lstStyle/>
          <a:p>
            <a:pPr marL="12700">
              <a:lnSpc>
                <a:spcPct val="100000"/>
              </a:lnSpc>
              <a:spcBef>
                <a:spcPts val="100"/>
              </a:spcBef>
            </a:pPr>
            <a:r>
              <a:rPr dirty="0">
                <a:solidFill>
                  <a:schemeClr val="bg1"/>
                </a:solidFill>
                <a:latin typeface="Book Antiqua" panose="02040602050305030304" pitchFamily="18" charset="0"/>
              </a:rPr>
              <a:t>Расходи буџета по програмима</a:t>
            </a:r>
          </a:p>
        </p:txBody>
      </p:sp>
      <p:graphicFrame>
        <p:nvGraphicFramePr>
          <p:cNvPr id="12" name="object 12"/>
          <p:cNvGraphicFramePr>
            <a:graphicFrameLocks noGrp="1"/>
          </p:cNvGraphicFramePr>
          <p:nvPr>
            <p:extLst>
              <p:ext uri="{D42A27DB-BD31-4B8C-83A1-F6EECF244321}">
                <p14:modId xmlns:p14="http://schemas.microsoft.com/office/powerpoint/2010/main" val="939618619"/>
              </p:ext>
            </p:extLst>
          </p:nvPr>
        </p:nvGraphicFramePr>
        <p:xfrm>
          <a:off x="932236" y="1414278"/>
          <a:ext cx="8584180" cy="5818620"/>
        </p:xfrm>
        <a:graphic>
          <a:graphicData uri="http://schemas.openxmlformats.org/drawingml/2006/table">
            <a:tbl>
              <a:tblPr firstRow="1" bandRow="1">
                <a:tableStyleId>{3C2FFA5D-87B4-456A-9821-1D502468CF0F}</a:tableStyleId>
              </a:tblPr>
              <a:tblGrid>
                <a:gridCol w="4572000"/>
                <a:gridCol w="2286000"/>
                <a:gridCol w="1726180"/>
              </a:tblGrid>
              <a:tr h="744479">
                <a:tc>
                  <a:txBody>
                    <a:bodyPr/>
                    <a:lstStyle/>
                    <a:p>
                      <a:pPr algn="ctr">
                        <a:lnSpc>
                          <a:spcPct val="100000"/>
                        </a:lnSpc>
                        <a:spcBef>
                          <a:spcPts val="285"/>
                        </a:spcBef>
                      </a:pPr>
                      <a:r>
                        <a:rPr sz="1300" spc="-80" dirty="0"/>
                        <a:t>Назив програма</a:t>
                      </a:r>
                      <a:endParaRPr sz="1300" b="0" spc="-80" dirty="0">
                        <a:solidFill>
                          <a:schemeClr val="dk1"/>
                        </a:solidFill>
                        <a:latin typeface="+mn-lt"/>
                        <a:ea typeface="+mn-ea"/>
                        <a:cs typeface="+mn-cs"/>
                      </a:endParaRPr>
                    </a:p>
                  </a:txBody>
                  <a:tcPr marL="0" marR="0" marT="36195" marB="0" anchor="ctr"/>
                </a:tc>
                <a:tc>
                  <a:txBody>
                    <a:bodyPr/>
                    <a:lstStyle/>
                    <a:p>
                      <a:pPr marL="0" marR="163830" indent="-1905" algn="ctr">
                        <a:lnSpc>
                          <a:spcPct val="100000"/>
                        </a:lnSpc>
                        <a:spcBef>
                          <a:spcPts val="285"/>
                        </a:spcBef>
                      </a:pPr>
                      <a:r>
                        <a:rPr sz="1300" spc="-80" dirty="0"/>
                        <a:t>Средства из Одлуке о буџету </a:t>
                      </a:r>
                      <a:r>
                        <a:rPr sz="1300" spc="-80" dirty="0" err="1"/>
                        <a:t>за</a:t>
                      </a:r>
                      <a:r>
                        <a:rPr sz="1300" spc="-80" dirty="0"/>
                        <a:t>  </a:t>
                      </a:r>
                      <a:r>
                        <a:rPr sz="1300" spc="-80" dirty="0" smtClean="0"/>
                        <a:t>202</a:t>
                      </a:r>
                      <a:r>
                        <a:rPr lang="sr-Latn-RS" sz="1300" spc="-80" dirty="0" smtClean="0"/>
                        <a:t>1</a:t>
                      </a:r>
                      <a:r>
                        <a:rPr sz="1300" spc="-80" dirty="0" smtClean="0"/>
                        <a:t>. </a:t>
                      </a:r>
                      <a:r>
                        <a:rPr sz="1300" spc="-80" dirty="0"/>
                        <a:t>годину (износ у хиљадама  динара)</a:t>
                      </a:r>
                      <a:endParaRPr sz="1300" b="0" spc="-80" dirty="0">
                        <a:solidFill>
                          <a:schemeClr val="dk1"/>
                        </a:solidFill>
                        <a:latin typeface="+mn-lt"/>
                        <a:ea typeface="+mn-ea"/>
                        <a:cs typeface="+mn-cs"/>
                      </a:endParaRPr>
                    </a:p>
                  </a:txBody>
                  <a:tcPr marL="0" marR="0" marT="36195" marB="0" anchor="ctr"/>
                </a:tc>
                <a:tc>
                  <a:txBody>
                    <a:bodyPr/>
                    <a:lstStyle/>
                    <a:p>
                      <a:pPr marL="0" algn="ctr">
                        <a:lnSpc>
                          <a:spcPct val="100000"/>
                        </a:lnSpc>
                        <a:spcBef>
                          <a:spcPts val="285"/>
                        </a:spcBef>
                      </a:pPr>
                      <a:r>
                        <a:rPr sz="1300" spc="-80" dirty="0"/>
                        <a:t>% буџета по програму</a:t>
                      </a:r>
                      <a:endParaRPr sz="1300" b="0" spc="-80" dirty="0">
                        <a:solidFill>
                          <a:schemeClr val="dk1"/>
                        </a:solidFill>
                        <a:latin typeface="+mn-lt"/>
                        <a:ea typeface="+mn-ea"/>
                        <a:cs typeface="+mn-cs"/>
                      </a:endParaRPr>
                    </a:p>
                  </a:txBody>
                  <a:tcPr marL="0" marR="0" marT="36195" marB="0" anchor="ctr"/>
                </a:tc>
              </a:tr>
              <a:tr h="274319">
                <a:tc>
                  <a:txBody>
                    <a:bodyPr/>
                    <a:lstStyle/>
                    <a:p>
                      <a:pPr marL="89535">
                        <a:lnSpc>
                          <a:spcPct val="100000"/>
                        </a:lnSpc>
                        <a:spcBef>
                          <a:spcPts val="285"/>
                        </a:spcBef>
                      </a:pPr>
                      <a:r>
                        <a:rPr sz="1300" spc="-50" dirty="0"/>
                        <a:t>Програм </a:t>
                      </a:r>
                      <a:r>
                        <a:rPr sz="1300" spc="-45" dirty="0"/>
                        <a:t>1. </a:t>
                      </a:r>
                      <a:r>
                        <a:rPr sz="1300" spc="-80" dirty="0"/>
                        <a:t>Становање, </a:t>
                      </a:r>
                      <a:r>
                        <a:rPr sz="1300" spc="-55" dirty="0"/>
                        <a:t>урбанизам </a:t>
                      </a:r>
                      <a:r>
                        <a:rPr sz="1300" spc="-25" dirty="0"/>
                        <a:t>и </a:t>
                      </a:r>
                      <a:r>
                        <a:rPr sz="1300" spc="-50" dirty="0"/>
                        <a:t>просторно</a:t>
                      </a:r>
                      <a:r>
                        <a:rPr sz="1300" spc="-135" dirty="0"/>
                        <a:t> </a:t>
                      </a:r>
                      <a:r>
                        <a:rPr sz="1300" spc="-60" dirty="0"/>
                        <a:t>планирање</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15.054</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3,87</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a:t>
                      </a:r>
                      <a:r>
                        <a:rPr sz="1300" spc="-45" dirty="0"/>
                        <a:t>2. </a:t>
                      </a:r>
                      <a:r>
                        <a:rPr sz="1300" spc="-60" dirty="0"/>
                        <a:t>Комуналне</a:t>
                      </a:r>
                      <a:r>
                        <a:rPr sz="1300" spc="-110" dirty="0"/>
                        <a:t> </a:t>
                      </a:r>
                      <a:r>
                        <a:rPr sz="1300" spc="-70" dirty="0"/>
                        <a:t>делатности</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13.325</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3,43</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a:t>
                      </a:r>
                      <a:r>
                        <a:rPr sz="1300" spc="-45" dirty="0"/>
                        <a:t>3. </a:t>
                      </a:r>
                      <a:r>
                        <a:rPr sz="1300" spc="-50" dirty="0"/>
                        <a:t>Локални </a:t>
                      </a:r>
                      <a:r>
                        <a:rPr sz="1300" spc="-30" dirty="0"/>
                        <a:t>економски</a:t>
                      </a:r>
                      <a:r>
                        <a:rPr sz="1300" spc="-90" dirty="0"/>
                        <a:t> </a:t>
                      </a:r>
                      <a:r>
                        <a:rPr sz="1300" spc="-45" dirty="0"/>
                        <a:t>развој</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a:t>
                      </a:r>
                      <a:r>
                        <a:rPr sz="1300" spc="-45" dirty="0"/>
                        <a:t>4. </a:t>
                      </a:r>
                      <a:r>
                        <a:rPr sz="1300" spc="-70" dirty="0"/>
                        <a:t>Развој</a:t>
                      </a:r>
                      <a:r>
                        <a:rPr sz="1300" spc="-110" dirty="0"/>
                        <a:t> </a:t>
                      </a:r>
                      <a:r>
                        <a:rPr sz="1300" spc="-55" dirty="0"/>
                        <a:t>туризма</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15645">
                <a:tc>
                  <a:txBody>
                    <a:bodyPr/>
                    <a:lstStyle/>
                    <a:p>
                      <a:pPr marL="89535">
                        <a:lnSpc>
                          <a:spcPct val="100000"/>
                        </a:lnSpc>
                        <a:spcBef>
                          <a:spcPts val="285"/>
                        </a:spcBef>
                      </a:pPr>
                      <a:r>
                        <a:rPr sz="1300" spc="-50" dirty="0"/>
                        <a:t>Програм </a:t>
                      </a:r>
                      <a:r>
                        <a:rPr sz="1300" spc="-45" dirty="0"/>
                        <a:t>5. </a:t>
                      </a:r>
                      <a:r>
                        <a:rPr sz="1300" spc="-70" dirty="0"/>
                        <a:t>Пољопривреда </a:t>
                      </a:r>
                      <a:r>
                        <a:rPr sz="1300" spc="-25" dirty="0"/>
                        <a:t>и </a:t>
                      </a:r>
                      <a:r>
                        <a:rPr sz="1300" spc="-55" dirty="0"/>
                        <a:t>рурални</a:t>
                      </a:r>
                      <a:r>
                        <a:rPr sz="1300" spc="-165" dirty="0"/>
                        <a:t> </a:t>
                      </a:r>
                      <a:r>
                        <a:rPr sz="1300" spc="-45" dirty="0"/>
                        <a:t>развој</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a:t>
                      </a:r>
                      <a:r>
                        <a:rPr sz="1300" spc="-45" dirty="0"/>
                        <a:t>6. </a:t>
                      </a:r>
                      <a:r>
                        <a:rPr sz="1300" spc="-95" dirty="0"/>
                        <a:t>Заштита </a:t>
                      </a:r>
                      <a:r>
                        <a:rPr sz="1300" spc="-45" dirty="0"/>
                        <a:t>животне</a:t>
                      </a:r>
                      <a:r>
                        <a:rPr sz="1300" spc="-95" dirty="0"/>
                        <a:t> </a:t>
                      </a:r>
                      <a:r>
                        <a:rPr sz="1300" spc="-55" dirty="0"/>
                        <a:t>средине</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324611">
                <a:tc>
                  <a:txBody>
                    <a:bodyPr/>
                    <a:lstStyle/>
                    <a:p>
                      <a:pPr marL="89535">
                        <a:lnSpc>
                          <a:spcPct val="100000"/>
                        </a:lnSpc>
                        <a:spcBef>
                          <a:spcPts val="285"/>
                        </a:spcBef>
                      </a:pPr>
                      <a:r>
                        <a:rPr sz="1300" spc="-50" dirty="0"/>
                        <a:t>Програм </a:t>
                      </a:r>
                      <a:r>
                        <a:rPr sz="1300" spc="-45" dirty="0"/>
                        <a:t>7. </a:t>
                      </a:r>
                      <a:r>
                        <a:rPr sz="1300" spc="-55" dirty="0"/>
                        <a:t>Организација </a:t>
                      </a:r>
                      <a:r>
                        <a:rPr sz="1300" spc="-60" dirty="0"/>
                        <a:t>саобраћаја </a:t>
                      </a:r>
                      <a:r>
                        <a:rPr sz="1300" spc="-25" dirty="0"/>
                        <a:t>и </a:t>
                      </a:r>
                      <a:r>
                        <a:rPr sz="1300" spc="-60" dirty="0"/>
                        <a:t>саобраћајна</a:t>
                      </a:r>
                      <a:r>
                        <a:rPr sz="1300" spc="-155" dirty="0"/>
                        <a:t> </a:t>
                      </a:r>
                      <a:r>
                        <a:rPr sz="1300" spc="-70" dirty="0"/>
                        <a:t>инфраструктура</a:t>
                      </a:r>
                      <a:endParaRPr sz="1300" dirty="0">
                        <a:latin typeface="Book Antiqua" panose="02040602050305030304" pitchFamily="18" charset="0"/>
                        <a:cs typeface="Arial"/>
                      </a:endParaRPr>
                    </a:p>
                  </a:txBody>
                  <a:tcPr marL="0" marR="0" marT="36195" marB="0"/>
                </a:tc>
                <a:tc>
                  <a:txBody>
                    <a:bodyPr/>
                    <a:lstStyle/>
                    <a:p>
                      <a:pPr lvl="2" algn="ctr">
                        <a:lnSpc>
                          <a:spcPct val="100000"/>
                        </a:lnSpc>
                        <a:spcBef>
                          <a:spcPts val="15"/>
                        </a:spcBef>
                      </a:pPr>
                      <a:endParaRPr sz="1000" dirty="0"/>
                    </a:p>
                    <a:p>
                      <a:pPr marL="457200" marR="3175" lvl="2" indent="-457200" algn="ctr">
                        <a:lnSpc>
                          <a:spcPts val="1290"/>
                        </a:lnSpc>
                      </a:pPr>
                      <a:r>
                        <a:rPr lang="sr-Latn-RS" sz="1100" dirty="0" smtClean="0"/>
                        <a:t>3.000</a:t>
                      </a:r>
                      <a:endParaRPr sz="1100" dirty="0">
                        <a:latin typeface="Arial"/>
                        <a:cs typeface="Arial"/>
                      </a:endParaRPr>
                    </a:p>
                  </a:txBody>
                  <a:tcPr marL="0" marR="0" marT="1905" marB="0" anchor="ctr"/>
                </a:tc>
                <a:tc>
                  <a:txBody>
                    <a:bodyPr/>
                    <a:lstStyle/>
                    <a:p>
                      <a:pPr algn="ctr">
                        <a:lnSpc>
                          <a:spcPct val="100000"/>
                        </a:lnSpc>
                        <a:spcBef>
                          <a:spcPts val="15"/>
                        </a:spcBef>
                      </a:pPr>
                      <a:r>
                        <a:rPr lang="sr-Latn-RS" sz="1100" dirty="0" smtClean="0"/>
                        <a:t>0,77</a:t>
                      </a:r>
                      <a:endParaRPr sz="1100" dirty="0">
                        <a:latin typeface="Arial"/>
                        <a:cs typeface="Arial"/>
                      </a:endParaRPr>
                    </a:p>
                  </a:txBody>
                  <a:tcPr marL="0" marR="0" marT="1905" marB="0" anchor="ctr"/>
                </a:tc>
              </a:tr>
              <a:tr h="274319">
                <a:tc>
                  <a:txBody>
                    <a:bodyPr/>
                    <a:lstStyle/>
                    <a:p>
                      <a:pPr marL="89535">
                        <a:lnSpc>
                          <a:spcPct val="100000"/>
                        </a:lnSpc>
                        <a:spcBef>
                          <a:spcPts val="285"/>
                        </a:spcBef>
                      </a:pPr>
                      <a:r>
                        <a:rPr sz="1300" spc="-50" dirty="0"/>
                        <a:t>Програм </a:t>
                      </a:r>
                      <a:r>
                        <a:rPr sz="1300" spc="-45" dirty="0"/>
                        <a:t>8. </a:t>
                      </a:r>
                      <a:r>
                        <a:rPr sz="1300" spc="-60" dirty="0"/>
                        <a:t>Предшколско </a:t>
                      </a:r>
                      <a:r>
                        <a:rPr sz="1300" spc="-70" dirty="0"/>
                        <a:t>васпитање </a:t>
                      </a:r>
                      <a:r>
                        <a:rPr sz="1300" spc="-25" dirty="0"/>
                        <a:t>и</a:t>
                      </a:r>
                      <a:r>
                        <a:rPr sz="1300" spc="-80" dirty="0"/>
                        <a:t> </a:t>
                      </a:r>
                      <a:r>
                        <a:rPr sz="1300" spc="-60" dirty="0"/>
                        <a:t>образовање</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a:t>
                      </a:r>
                      <a:r>
                        <a:rPr sz="1300" spc="-45" dirty="0"/>
                        <a:t>9. </a:t>
                      </a:r>
                      <a:r>
                        <a:rPr sz="1300" spc="-65" dirty="0"/>
                        <a:t>Основно </a:t>
                      </a:r>
                      <a:r>
                        <a:rPr sz="1300" spc="-60" dirty="0"/>
                        <a:t>образовање </a:t>
                      </a:r>
                      <a:r>
                        <a:rPr sz="1300" spc="-25" dirty="0"/>
                        <a:t>и</a:t>
                      </a:r>
                      <a:r>
                        <a:rPr sz="1300" spc="-85" dirty="0"/>
                        <a:t> </a:t>
                      </a:r>
                      <a:r>
                        <a:rPr sz="1300" spc="-70" dirty="0"/>
                        <a:t>васпитање</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4.850</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1,25</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10. </a:t>
                      </a:r>
                      <a:r>
                        <a:rPr sz="1300" spc="-85" dirty="0"/>
                        <a:t>Средње </a:t>
                      </a:r>
                      <a:r>
                        <a:rPr sz="1300" spc="-60" dirty="0"/>
                        <a:t>образовање </a:t>
                      </a:r>
                      <a:r>
                        <a:rPr sz="1300" spc="-25" dirty="0"/>
                        <a:t>и</a:t>
                      </a:r>
                      <a:r>
                        <a:rPr sz="1300" spc="-85" dirty="0"/>
                        <a:t> </a:t>
                      </a:r>
                      <a:r>
                        <a:rPr sz="1300" spc="-70" dirty="0"/>
                        <a:t>васпитање</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11. </a:t>
                      </a:r>
                      <a:r>
                        <a:rPr sz="1300" spc="-70" dirty="0"/>
                        <a:t>Социјална </a:t>
                      </a:r>
                      <a:r>
                        <a:rPr sz="1300" spc="-25" dirty="0"/>
                        <a:t>и </a:t>
                      </a:r>
                      <a:r>
                        <a:rPr sz="1300" spc="-50" dirty="0"/>
                        <a:t>дечија</a:t>
                      </a:r>
                      <a:r>
                        <a:rPr sz="1300" spc="-130" dirty="0"/>
                        <a:t> </a:t>
                      </a:r>
                      <a:r>
                        <a:rPr sz="1300" spc="-75" dirty="0"/>
                        <a:t>заштита</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11.339</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2,91</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12. </a:t>
                      </a:r>
                      <a:r>
                        <a:rPr sz="1300" spc="-75" dirty="0"/>
                        <a:t>Здравствена</a:t>
                      </a:r>
                      <a:r>
                        <a:rPr sz="1300" spc="-114" dirty="0"/>
                        <a:t> </a:t>
                      </a:r>
                      <a:r>
                        <a:rPr sz="1300" spc="-75" dirty="0"/>
                        <a:t>заштита</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770"/>
                        </a:spcBef>
                      </a:pPr>
                      <a:endParaRPr sz="1100" dirty="0">
                        <a:latin typeface="Arial"/>
                        <a:cs typeface="Arial"/>
                      </a:endParaRPr>
                    </a:p>
                  </a:txBody>
                  <a:tcPr marL="0" marR="0" marT="97790" marB="0" anchor="ctr"/>
                </a:tc>
                <a:tc>
                  <a:txBody>
                    <a:bodyPr/>
                    <a:lstStyle/>
                    <a:p>
                      <a:pPr marR="3175" algn="ctr">
                        <a:lnSpc>
                          <a:spcPts val="1290"/>
                        </a:lnSpc>
                        <a:spcBef>
                          <a:spcPts val="770"/>
                        </a:spcBef>
                      </a:pP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13. </a:t>
                      </a:r>
                      <a:r>
                        <a:rPr sz="1300" spc="-70" dirty="0"/>
                        <a:t>Развој </a:t>
                      </a:r>
                      <a:r>
                        <a:rPr sz="1300" spc="-60" dirty="0"/>
                        <a:t>културе </a:t>
                      </a:r>
                      <a:r>
                        <a:rPr sz="1300" spc="-25" dirty="0"/>
                        <a:t>и</a:t>
                      </a:r>
                      <a:r>
                        <a:rPr sz="1300" spc="-100" dirty="0"/>
                        <a:t> </a:t>
                      </a:r>
                      <a:r>
                        <a:rPr sz="1300" spc="-70" dirty="0"/>
                        <a:t>информисања</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39.663</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10,20</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14. </a:t>
                      </a:r>
                      <a:r>
                        <a:rPr sz="1300" spc="-70" dirty="0"/>
                        <a:t>Развој </a:t>
                      </a:r>
                      <a:r>
                        <a:rPr sz="1300" spc="-65" dirty="0"/>
                        <a:t>спорта </a:t>
                      </a:r>
                      <a:r>
                        <a:rPr sz="1300" spc="-25" dirty="0"/>
                        <a:t>и</a:t>
                      </a:r>
                      <a:r>
                        <a:rPr sz="1300" spc="-90" dirty="0"/>
                        <a:t> </a:t>
                      </a:r>
                      <a:r>
                        <a:rPr sz="1300" spc="-50" dirty="0"/>
                        <a:t>омладине</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9.439</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2,43</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15. </a:t>
                      </a:r>
                      <a:r>
                        <a:rPr sz="1300" spc="-90" dirty="0"/>
                        <a:t>Опште </a:t>
                      </a:r>
                      <a:r>
                        <a:rPr sz="1300" spc="-70" dirty="0"/>
                        <a:t>услуге </a:t>
                      </a:r>
                      <a:r>
                        <a:rPr sz="1300" spc="-60" dirty="0"/>
                        <a:t>локалне самоуправе</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250.287</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64,34</a:t>
                      </a:r>
                      <a:endParaRPr sz="1100" dirty="0">
                        <a:latin typeface="Arial"/>
                        <a:cs typeface="Arial"/>
                      </a:endParaRPr>
                    </a:p>
                  </a:txBody>
                  <a:tcPr marL="0" marR="0" marT="97790" marB="0" anchor="ctr"/>
                </a:tc>
              </a:tr>
              <a:tr h="274319">
                <a:tc>
                  <a:txBody>
                    <a:bodyPr/>
                    <a:lstStyle/>
                    <a:p>
                      <a:pPr marL="89535">
                        <a:lnSpc>
                          <a:spcPct val="100000"/>
                        </a:lnSpc>
                        <a:spcBef>
                          <a:spcPts val="285"/>
                        </a:spcBef>
                      </a:pPr>
                      <a:r>
                        <a:rPr sz="1300" spc="-50" dirty="0"/>
                        <a:t>Програм 16. </a:t>
                      </a:r>
                      <a:r>
                        <a:rPr sz="1300" spc="-55" dirty="0"/>
                        <a:t>Политички </a:t>
                      </a:r>
                      <a:r>
                        <a:rPr sz="1300" spc="-70" dirty="0"/>
                        <a:t>систем </a:t>
                      </a:r>
                      <a:r>
                        <a:rPr sz="1300" spc="-60" dirty="0"/>
                        <a:t>локалне</a:t>
                      </a:r>
                      <a:r>
                        <a:rPr sz="1300" spc="-65" dirty="0"/>
                        <a:t> </a:t>
                      </a:r>
                      <a:r>
                        <a:rPr sz="1300" spc="-60" dirty="0"/>
                        <a:t>самоуправе</a:t>
                      </a:r>
                      <a:endParaRPr sz="1300" dirty="0">
                        <a:latin typeface="Book Antiqua" panose="02040602050305030304" pitchFamily="18" charset="0"/>
                        <a:cs typeface="Arial"/>
                      </a:endParaRPr>
                    </a:p>
                  </a:txBody>
                  <a:tcPr marL="0" marR="0" marT="36195" marB="0"/>
                </a:tc>
                <a:tc>
                  <a:txBody>
                    <a:bodyPr/>
                    <a:lstStyle/>
                    <a:p>
                      <a:pPr marL="457200" marR="3175" lvl="2" indent="-457200" algn="ctr">
                        <a:lnSpc>
                          <a:spcPts val="1290"/>
                        </a:lnSpc>
                        <a:spcBef>
                          <a:spcPts val="770"/>
                        </a:spcBef>
                      </a:pPr>
                      <a:r>
                        <a:rPr lang="sr-Latn-RS" sz="1100" dirty="0" smtClean="0"/>
                        <a:t>42.075</a:t>
                      </a:r>
                      <a:endParaRPr sz="1100" dirty="0">
                        <a:latin typeface="Arial"/>
                        <a:cs typeface="Arial"/>
                      </a:endParaRPr>
                    </a:p>
                  </a:txBody>
                  <a:tcPr marL="0" marR="0" marT="97790" marB="0" anchor="ctr"/>
                </a:tc>
                <a:tc>
                  <a:txBody>
                    <a:bodyPr/>
                    <a:lstStyle/>
                    <a:p>
                      <a:pPr marR="3175" algn="ctr">
                        <a:lnSpc>
                          <a:spcPts val="1290"/>
                        </a:lnSpc>
                        <a:spcBef>
                          <a:spcPts val="770"/>
                        </a:spcBef>
                      </a:pPr>
                      <a:r>
                        <a:rPr lang="sr-Latn-RS" sz="1100" dirty="0" smtClean="0"/>
                        <a:t>10,82</a:t>
                      </a:r>
                      <a:endParaRPr sz="1100" dirty="0">
                        <a:latin typeface="Arial"/>
                        <a:cs typeface="Arial"/>
                      </a:endParaRPr>
                    </a:p>
                  </a:txBody>
                  <a:tcPr marL="0" marR="0" marT="97790" marB="0" anchor="ctr"/>
                </a:tc>
              </a:tr>
              <a:tr h="288035">
                <a:tc>
                  <a:txBody>
                    <a:bodyPr/>
                    <a:lstStyle/>
                    <a:p>
                      <a:pPr marL="89535">
                        <a:lnSpc>
                          <a:spcPct val="100000"/>
                        </a:lnSpc>
                        <a:spcBef>
                          <a:spcPts val="285"/>
                        </a:spcBef>
                      </a:pPr>
                      <a:r>
                        <a:rPr sz="1300" spc="-50" dirty="0"/>
                        <a:t>Програм 17. </a:t>
                      </a:r>
                      <a:r>
                        <a:rPr sz="1300" spc="-75" dirty="0"/>
                        <a:t>Енергетска </a:t>
                      </a:r>
                      <a:r>
                        <a:rPr sz="1300" spc="-80" dirty="0"/>
                        <a:t>ефикасност </a:t>
                      </a:r>
                      <a:r>
                        <a:rPr sz="1300" spc="-25" dirty="0"/>
                        <a:t>и </a:t>
                      </a:r>
                      <a:r>
                        <a:rPr sz="1300" spc="-60" dirty="0"/>
                        <a:t>обновљиви </a:t>
                      </a:r>
                      <a:r>
                        <a:rPr sz="1300" spc="-40" dirty="0"/>
                        <a:t>извори</a:t>
                      </a:r>
                      <a:r>
                        <a:rPr sz="1300" spc="-60" dirty="0"/>
                        <a:t> </a:t>
                      </a:r>
                      <a:r>
                        <a:rPr sz="1300" spc="-40" dirty="0"/>
                        <a:t>енергије</a:t>
                      </a:r>
                      <a:endParaRPr sz="1300" dirty="0">
                        <a:latin typeface="Book Antiqua" panose="02040602050305030304" pitchFamily="18" charset="0"/>
                        <a:cs typeface="Arial"/>
                      </a:endParaRPr>
                    </a:p>
                  </a:txBody>
                  <a:tcPr marL="0" marR="0" marT="36195" marB="0"/>
                </a:tc>
                <a:tc>
                  <a:txBody>
                    <a:bodyPr/>
                    <a:lstStyle/>
                    <a:p>
                      <a:pPr marR="3175" lvl="2" algn="ctr">
                        <a:lnSpc>
                          <a:spcPts val="1290"/>
                        </a:lnSpc>
                        <a:spcBef>
                          <a:spcPts val="880"/>
                        </a:spcBef>
                      </a:pPr>
                      <a:endParaRPr sz="1100" b="1" dirty="0">
                        <a:latin typeface="Arial"/>
                        <a:cs typeface="Arial"/>
                      </a:endParaRPr>
                    </a:p>
                  </a:txBody>
                  <a:tcPr marL="0" marR="0" marT="111760" marB="0" anchor="ctr"/>
                </a:tc>
                <a:tc>
                  <a:txBody>
                    <a:bodyPr/>
                    <a:lstStyle/>
                    <a:p>
                      <a:pPr marR="3175" algn="ctr">
                        <a:lnSpc>
                          <a:spcPts val="1290"/>
                        </a:lnSpc>
                        <a:spcBef>
                          <a:spcPts val="880"/>
                        </a:spcBef>
                      </a:pPr>
                      <a:endParaRPr sz="1100" b="1" dirty="0">
                        <a:latin typeface="Arial"/>
                        <a:cs typeface="Arial"/>
                      </a:endParaRPr>
                    </a:p>
                  </a:txBody>
                  <a:tcPr marL="0" marR="0" marT="111760" marB="0" anchor="ctr"/>
                </a:tc>
              </a:tr>
              <a:tr h="358139">
                <a:tc>
                  <a:txBody>
                    <a:bodyPr/>
                    <a:lstStyle/>
                    <a:p>
                      <a:pPr marL="89535">
                        <a:lnSpc>
                          <a:spcPct val="100000"/>
                        </a:lnSpc>
                        <a:spcBef>
                          <a:spcPts val="265"/>
                        </a:spcBef>
                      </a:pPr>
                      <a:r>
                        <a:rPr sz="1400" spc="-50" dirty="0"/>
                        <a:t>Укупни </a:t>
                      </a:r>
                      <a:r>
                        <a:rPr sz="1400" spc="-80" dirty="0"/>
                        <a:t>расходи </a:t>
                      </a:r>
                      <a:r>
                        <a:rPr sz="1400" spc="-35" dirty="0"/>
                        <a:t>по</a:t>
                      </a:r>
                      <a:r>
                        <a:rPr sz="1400" spc="-125" dirty="0"/>
                        <a:t> </a:t>
                      </a:r>
                      <a:r>
                        <a:rPr sz="1400" spc="-50" dirty="0"/>
                        <a:t>програмима</a:t>
                      </a:r>
                      <a:endParaRPr sz="1400" b="1" dirty="0">
                        <a:latin typeface="Book Antiqua" panose="02040602050305030304" pitchFamily="18" charset="0"/>
                        <a:cs typeface="Arial"/>
                      </a:endParaRPr>
                    </a:p>
                  </a:txBody>
                  <a:tcPr marL="0" marR="0" marT="33655" marB="0"/>
                </a:tc>
                <a:tc>
                  <a:txBody>
                    <a:bodyPr/>
                    <a:lstStyle/>
                    <a:p>
                      <a:pPr marL="0" lvl="2" indent="0" algn="ctr">
                        <a:lnSpc>
                          <a:spcPct val="100000"/>
                        </a:lnSpc>
                        <a:spcBef>
                          <a:spcPts val="40"/>
                        </a:spcBef>
                      </a:pPr>
                      <a:r>
                        <a:rPr lang="sr-Latn-RS" sz="1400" dirty="0" smtClean="0"/>
                        <a:t>389.033</a:t>
                      </a:r>
                      <a:endParaRPr sz="1400" b="1" dirty="0">
                        <a:latin typeface="Arial"/>
                        <a:cs typeface="Arial"/>
                      </a:endParaRPr>
                    </a:p>
                  </a:txBody>
                  <a:tcPr marL="0" marR="0" marT="5080" marB="0" anchor="ctr"/>
                </a:tc>
                <a:tc>
                  <a:txBody>
                    <a:bodyPr/>
                    <a:lstStyle/>
                    <a:p>
                      <a:pPr marL="0" marR="3175" algn="ctr">
                        <a:lnSpc>
                          <a:spcPts val="1290"/>
                        </a:lnSpc>
                        <a:spcBef>
                          <a:spcPts val="770"/>
                        </a:spcBef>
                      </a:pPr>
                      <a:r>
                        <a:rPr lang="sr-Latn-RS" sz="1400" dirty="0" smtClean="0"/>
                        <a:t>100</a:t>
                      </a:r>
                      <a:endParaRPr sz="1400" b="1" dirty="0">
                        <a:solidFill>
                          <a:schemeClr val="tx1"/>
                        </a:solidFill>
                        <a:latin typeface="Arial"/>
                        <a:ea typeface="+mn-ea"/>
                        <a:cs typeface="Arial"/>
                      </a:endParaRPr>
                    </a:p>
                  </a:txBody>
                  <a:tcPr marL="0" marR="0" marT="89535"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2</a:t>
            </a:fld>
            <a:endParaRPr spc="-6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336"/>
          <a:stretch/>
        </p:blipFill>
        <p:spPr>
          <a:xfrm>
            <a:off x="1219200" y="326970"/>
            <a:ext cx="3465205" cy="2219049"/>
          </a:xfrm>
          <a:prstGeom prst="rect">
            <a:avLst/>
          </a:prstGeom>
          <a:ln>
            <a:noFill/>
          </a:ln>
          <a:effectLst>
            <a:softEdge rad="11250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012" y="2788776"/>
            <a:ext cx="3200400" cy="2134421"/>
          </a:xfrm>
          <a:prstGeom prst="rect">
            <a:avLst/>
          </a:prstGeom>
          <a:ln>
            <a:noFill/>
          </a:ln>
          <a:effectLst>
            <a:softEdge rad="11250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764" y="5220111"/>
            <a:ext cx="3540641" cy="2360427"/>
          </a:xfrm>
          <a:prstGeom prst="rect">
            <a:avLst/>
          </a:prstGeom>
          <a:ln>
            <a:noFill/>
          </a:ln>
          <a:effectLst>
            <a:softEdge rad="11250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0" y="5241050"/>
            <a:ext cx="3032355" cy="2274266"/>
          </a:xfrm>
          <a:prstGeom prst="rect">
            <a:avLst/>
          </a:prstGeom>
          <a:ln>
            <a:noFill/>
          </a:ln>
          <a:effectLst>
            <a:softEdge rad="112500"/>
          </a:effec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3573" b="8435"/>
          <a:stretch/>
        </p:blipFill>
        <p:spPr>
          <a:xfrm>
            <a:off x="5486400" y="326970"/>
            <a:ext cx="3169109" cy="2310904"/>
          </a:xfrm>
          <a:prstGeom prst="rect">
            <a:avLst/>
          </a:prstGeom>
          <a:ln>
            <a:noFill/>
          </a:ln>
          <a:effectLst>
            <a:softEdge rad="112500"/>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37" y="2796878"/>
            <a:ext cx="3347655" cy="2232860"/>
          </a:xfrm>
          <a:prstGeom prst="rect">
            <a:avLst/>
          </a:prstGeom>
          <a:ln>
            <a:noFill/>
          </a:ln>
          <a:effectLst>
            <a:softEdge rad="112500"/>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6897" y="2783037"/>
            <a:ext cx="2980715" cy="226054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838200" y="685800"/>
            <a:ext cx="8713217" cy="473848"/>
          </a:xfrm>
          <a:prstGeom prst="rect">
            <a:avLst/>
          </a:prstGeom>
        </p:spPr>
        <p:txBody>
          <a:bodyPr vert="horz" wrap="square" lIns="0" tIns="12065" rIns="0" bIns="0" rtlCol="0">
            <a:spAutoFit/>
          </a:bodyPr>
          <a:lstStyle/>
          <a:p>
            <a:pPr marL="12700">
              <a:lnSpc>
                <a:spcPct val="100000"/>
              </a:lnSpc>
              <a:spcBef>
                <a:spcPts val="95"/>
              </a:spcBef>
            </a:pPr>
            <a:r>
              <a:rPr dirty="0">
                <a:solidFill>
                  <a:schemeClr val="bg1"/>
                </a:solidFill>
                <a:latin typeface="Book Antiqua" panose="02040602050305030304" pitchFamily="18" charset="0"/>
              </a:rPr>
              <a:t>Структура расхода по буџетским програмима</a:t>
            </a:r>
          </a:p>
        </p:txBody>
      </p:sp>
      <p:sp>
        <p:nvSpPr>
          <p:cNvPr id="73" name="object 7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20</a:t>
            </a:fld>
            <a:endParaRPr spc="-60" dirty="0"/>
          </a:p>
        </p:txBody>
      </p:sp>
      <p:graphicFrame>
        <p:nvGraphicFramePr>
          <p:cNvPr id="77" name="Chart 76"/>
          <p:cNvGraphicFramePr/>
          <p:nvPr>
            <p:extLst>
              <p:ext uri="{D42A27DB-BD31-4B8C-83A1-F6EECF244321}">
                <p14:modId xmlns:p14="http://schemas.microsoft.com/office/powerpoint/2010/main" val="1193000799"/>
              </p:ext>
            </p:extLst>
          </p:nvPr>
        </p:nvGraphicFramePr>
        <p:xfrm>
          <a:off x="1219200" y="2057400"/>
          <a:ext cx="7239000" cy="487075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21</a:t>
            </a:fld>
            <a:endParaRPr spc="-60" dirty="0"/>
          </a:p>
        </p:txBody>
      </p:sp>
      <p:sp>
        <p:nvSpPr>
          <p:cNvPr id="2" name="object 2"/>
          <p:cNvSpPr txBox="1">
            <a:spLocks noGrp="1"/>
          </p:cNvSpPr>
          <p:nvPr>
            <p:ph type="title"/>
          </p:nvPr>
        </p:nvSpPr>
        <p:spPr>
          <a:xfrm>
            <a:off x="685800" y="751123"/>
            <a:ext cx="9296400" cy="936154"/>
          </a:xfrm>
          <a:prstGeom prst="rect">
            <a:avLst/>
          </a:prstGeom>
        </p:spPr>
        <p:txBody>
          <a:bodyPr vert="horz" wrap="square" lIns="0" tIns="12700" rIns="0" bIns="0" rtlCol="0">
            <a:spAutoFit/>
          </a:bodyPr>
          <a:lstStyle/>
          <a:p>
            <a:pPr marL="742950" marR="5080" indent="-577850">
              <a:lnSpc>
                <a:spcPct val="100000"/>
              </a:lnSpc>
              <a:spcBef>
                <a:spcPts val="100"/>
              </a:spcBef>
            </a:pPr>
            <a:r>
              <a:rPr dirty="0">
                <a:solidFill>
                  <a:schemeClr val="bg1"/>
                </a:solidFill>
                <a:latin typeface="Book Antiqua" panose="02040602050305030304" pitchFamily="18" charset="0"/>
              </a:rPr>
              <a:t>Расходи буџета расподељени по директним и  индиректним буџетским корисницима</a:t>
            </a:r>
          </a:p>
        </p:txBody>
      </p:sp>
      <p:graphicFrame>
        <p:nvGraphicFramePr>
          <p:cNvPr id="3" name="object 3"/>
          <p:cNvGraphicFramePr>
            <a:graphicFrameLocks noGrp="1"/>
          </p:cNvGraphicFramePr>
          <p:nvPr>
            <p:extLst>
              <p:ext uri="{D42A27DB-BD31-4B8C-83A1-F6EECF244321}">
                <p14:modId xmlns:p14="http://schemas.microsoft.com/office/powerpoint/2010/main" val="995177561"/>
              </p:ext>
            </p:extLst>
          </p:nvPr>
        </p:nvGraphicFramePr>
        <p:xfrm>
          <a:off x="1434112" y="2438400"/>
          <a:ext cx="7162801" cy="4394152"/>
        </p:xfrm>
        <a:graphic>
          <a:graphicData uri="http://schemas.openxmlformats.org/drawingml/2006/table">
            <a:tbl>
              <a:tblPr firstRow="1" bandRow="1">
                <a:tableStyleId>{35758FB7-9AC5-4552-8A53-C91805E547FA}</a:tableStyleId>
              </a:tblPr>
              <a:tblGrid>
                <a:gridCol w="609601"/>
                <a:gridCol w="3680166"/>
                <a:gridCol w="1805451"/>
                <a:gridCol w="1067583"/>
              </a:tblGrid>
              <a:tr h="1582102">
                <a:tc>
                  <a:txBody>
                    <a:bodyPr/>
                    <a:lstStyle/>
                    <a:p>
                      <a:pPr marL="0" lvl="0" algn="ctr">
                        <a:lnSpc>
                          <a:spcPct val="100000"/>
                        </a:lnSpc>
                      </a:pPr>
                      <a:endParaRPr sz="1800" spc="-5" dirty="0"/>
                    </a:p>
                    <a:p>
                      <a:pPr marL="0" lvl="0" algn="ctr">
                        <a:lnSpc>
                          <a:spcPct val="100000"/>
                        </a:lnSpc>
                        <a:spcBef>
                          <a:spcPts val="1045"/>
                        </a:spcBef>
                      </a:pPr>
                      <a:r>
                        <a:rPr sz="1800" spc="-5" dirty="0"/>
                        <a:t>Р.бр.</a:t>
                      </a:r>
                      <a:endParaRPr sz="1800" spc="-5" dirty="0">
                        <a:solidFill>
                          <a:schemeClr val="tx1"/>
                        </a:solidFill>
                        <a:latin typeface="+mn-lt"/>
                        <a:ea typeface="+mn-ea"/>
                        <a:cs typeface="+mn-cs"/>
                      </a:endParaRPr>
                    </a:p>
                  </a:txBody>
                  <a:tcPr marL="0" marR="0" marT="0" marB="0" anchor="ctr"/>
                </a:tc>
                <a:tc>
                  <a:txBody>
                    <a:bodyPr/>
                    <a:lstStyle/>
                    <a:p>
                      <a:pPr marL="0" lvl="0" algn="ctr">
                        <a:lnSpc>
                          <a:spcPct val="100000"/>
                        </a:lnSpc>
                      </a:pPr>
                      <a:endParaRPr sz="1800" spc="-5" dirty="0"/>
                    </a:p>
                    <a:p>
                      <a:pPr marL="0" lvl="0" algn="ctr">
                        <a:lnSpc>
                          <a:spcPct val="100000"/>
                        </a:lnSpc>
                        <a:spcBef>
                          <a:spcPts val="1045"/>
                        </a:spcBef>
                      </a:pPr>
                      <a:r>
                        <a:rPr sz="1800" spc="-5" dirty="0"/>
                        <a:t>Назив буџетског корисника</a:t>
                      </a:r>
                      <a:endParaRPr sz="1800" spc="-5" dirty="0">
                        <a:solidFill>
                          <a:schemeClr val="tx1"/>
                        </a:solidFill>
                        <a:latin typeface="+mn-lt"/>
                        <a:ea typeface="+mn-ea"/>
                        <a:cs typeface="+mn-cs"/>
                      </a:endParaRPr>
                    </a:p>
                  </a:txBody>
                  <a:tcPr marL="0" marR="0" marT="0" marB="0" anchor="ctr"/>
                </a:tc>
                <a:tc>
                  <a:txBody>
                    <a:bodyPr/>
                    <a:lstStyle/>
                    <a:p>
                      <a:pPr marL="0" marR="70485" lvl="0" indent="-1270" algn="ctr">
                        <a:lnSpc>
                          <a:spcPct val="100000"/>
                        </a:lnSpc>
                        <a:spcBef>
                          <a:spcPts val="980"/>
                        </a:spcBef>
                      </a:pPr>
                      <a:r>
                        <a:rPr sz="1800" spc="-5" dirty="0"/>
                        <a:t>Средства из Одлуке о  буџету за 2021. годину  (износ у динарима)</a:t>
                      </a:r>
                      <a:endParaRPr sz="1800" spc="-5" dirty="0">
                        <a:solidFill>
                          <a:schemeClr val="tx1"/>
                        </a:solidFill>
                        <a:latin typeface="+mn-lt"/>
                        <a:ea typeface="+mn-ea"/>
                        <a:cs typeface="+mn-cs"/>
                      </a:endParaRPr>
                    </a:p>
                  </a:txBody>
                  <a:tcPr marL="0" marR="0" marT="124460" marB="0" anchor="ctr"/>
                </a:tc>
                <a:tc>
                  <a:txBody>
                    <a:bodyPr/>
                    <a:lstStyle/>
                    <a:p>
                      <a:pPr marL="0" lvl="0" algn="ctr">
                        <a:lnSpc>
                          <a:spcPct val="100000"/>
                        </a:lnSpc>
                        <a:spcBef>
                          <a:spcPts val="35"/>
                        </a:spcBef>
                      </a:pPr>
                      <a:endParaRPr sz="1800" spc="-5" dirty="0"/>
                    </a:p>
                    <a:p>
                      <a:pPr marL="0" marR="69850" lvl="0" indent="-59690" algn="ctr">
                        <a:lnSpc>
                          <a:spcPct val="100000"/>
                        </a:lnSpc>
                      </a:pPr>
                      <a:r>
                        <a:rPr sz="1800" spc="-5" dirty="0"/>
                        <a:t>% буџета по  кориснику</a:t>
                      </a:r>
                      <a:endParaRPr sz="1800" spc="-5" dirty="0">
                        <a:solidFill>
                          <a:schemeClr val="tx1"/>
                        </a:solidFill>
                        <a:latin typeface="+mn-lt"/>
                        <a:ea typeface="+mn-ea"/>
                        <a:cs typeface="+mn-cs"/>
                      </a:endParaRPr>
                    </a:p>
                  </a:txBody>
                  <a:tcPr marL="0" marR="0" marT="4445" marB="0" anchor="ctr"/>
                </a:tc>
              </a:tr>
              <a:tr h="394578">
                <a:tc>
                  <a:txBody>
                    <a:bodyPr/>
                    <a:lstStyle/>
                    <a:p>
                      <a:pPr marL="0" lvl="0" algn="l">
                        <a:lnSpc>
                          <a:spcPct val="100000"/>
                        </a:lnSpc>
                        <a:spcBef>
                          <a:spcPts val="415"/>
                        </a:spcBef>
                      </a:pPr>
                      <a:r>
                        <a:rPr sz="1800" spc="-5" dirty="0"/>
                        <a:t>1.</a:t>
                      </a:r>
                      <a:endParaRPr sz="1800" spc="-5" dirty="0">
                        <a:solidFill>
                          <a:schemeClr val="lt1"/>
                        </a:solidFill>
                        <a:latin typeface="+mn-lt"/>
                        <a:ea typeface="+mn-ea"/>
                        <a:cs typeface="+mn-cs"/>
                      </a:endParaRPr>
                    </a:p>
                  </a:txBody>
                  <a:tcPr marL="0" marR="0" marT="52705" marB="0" anchor="ctr"/>
                </a:tc>
                <a:tc>
                  <a:txBody>
                    <a:bodyPr/>
                    <a:lstStyle/>
                    <a:p>
                      <a:pPr marL="0" lvl="0" algn="l">
                        <a:lnSpc>
                          <a:spcPct val="100000"/>
                        </a:lnSpc>
                        <a:spcBef>
                          <a:spcPts val="80"/>
                        </a:spcBef>
                      </a:pPr>
                      <a:r>
                        <a:rPr sz="1800" spc="-5" dirty="0" err="1"/>
                        <a:t>Скупштина</a:t>
                      </a:r>
                      <a:r>
                        <a:rPr sz="1800" spc="-5" dirty="0"/>
                        <a:t> </a:t>
                      </a:r>
                      <a:r>
                        <a:rPr lang="sr-Cyrl-RS" sz="1800" spc="-5" dirty="0" smtClean="0"/>
                        <a:t>градске </a:t>
                      </a:r>
                      <a:r>
                        <a:rPr sz="1800" spc="-5" dirty="0" err="1" smtClean="0"/>
                        <a:t>општине</a:t>
                      </a:r>
                      <a:endParaRPr sz="1800" spc="-5" dirty="0">
                        <a:solidFill>
                          <a:schemeClr val="lt1"/>
                        </a:solidFill>
                        <a:latin typeface="+mn-lt"/>
                        <a:ea typeface="+mn-ea"/>
                        <a:cs typeface="+mn-cs"/>
                      </a:endParaRPr>
                    </a:p>
                  </a:txBody>
                  <a:tcPr marL="0" marR="0" marT="10160" marB="0" anchor="ctr"/>
                </a:tc>
                <a:tc>
                  <a:txBody>
                    <a:bodyPr/>
                    <a:lstStyle/>
                    <a:p>
                      <a:pPr marL="0" marR="3175" lvl="0" algn="r">
                        <a:lnSpc>
                          <a:spcPct val="100000"/>
                        </a:lnSpc>
                        <a:spcBef>
                          <a:spcPts val="285"/>
                        </a:spcBef>
                      </a:pPr>
                      <a:r>
                        <a:rPr lang="sr-Cyrl-RS" sz="1800" spc="-5" dirty="0" smtClean="0"/>
                        <a:t>24.135.346</a:t>
                      </a:r>
                      <a:endParaRPr sz="1800" spc="-5" dirty="0">
                        <a:solidFill>
                          <a:schemeClr val="lt1"/>
                        </a:solidFill>
                        <a:latin typeface="+mn-lt"/>
                        <a:ea typeface="+mn-ea"/>
                        <a:cs typeface="+mn-cs"/>
                      </a:endParaRPr>
                    </a:p>
                  </a:txBody>
                  <a:tcPr marL="0" marR="0" marT="36195" marB="0" anchor="ctr"/>
                </a:tc>
                <a:tc>
                  <a:txBody>
                    <a:bodyPr/>
                    <a:lstStyle/>
                    <a:p>
                      <a:pPr marL="0" lvl="0" algn="ctr">
                        <a:lnSpc>
                          <a:spcPct val="100000"/>
                        </a:lnSpc>
                        <a:spcBef>
                          <a:spcPts val="585"/>
                        </a:spcBef>
                      </a:pPr>
                      <a:r>
                        <a:rPr lang="sr-Cyrl-RS" sz="1800" spc="-5" dirty="0" smtClean="0"/>
                        <a:t>6,2</a:t>
                      </a:r>
                      <a:endParaRPr sz="1800" spc="-5" dirty="0">
                        <a:solidFill>
                          <a:schemeClr val="lt1"/>
                        </a:solidFill>
                        <a:latin typeface="+mn-lt"/>
                        <a:ea typeface="+mn-ea"/>
                        <a:cs typeface="+mn-cs"/>
                      </a:endParaRPr>
                    </a:p>
                  </a:txBody>
                  <a:tcPr marL="0" marR="0" marT="74295" marB="0" anchor="ctr"/>
                </a:tc>
              </a:tr>
              <a:tr h="402912">
                <a:tc>
                  <a:txBody>
                    <a:bodyPr/>
                    <a:lstStyle/>
                    <a:p>
                      <a:pPr marL="0" lvl="0" algn="l">
                        <a:lnSpc>
                          <a:spcPct val="100000"/>
                        </a:lnSpc>
                        <a:spcBef>
                          <a:spcPts val="380"/>
                        </a:spcBef>
                      </a:pPr>
                      <a:r>
                        <a:rPr sz="1800" spc="-5" dirty="0"/>
                        <a:t>2.</a:t>
                      </a:r>
                      <a:endParaRPr sz="1800" spc="-5">
                        <a:solidFill>
                          <a:schemeClr val="lt1"/>
                        </a:solidFill>
                        <a:latin typeface="+mn-lt"/>
                        <a:ea typeface="+mn-ea"/>
                        <a:cs typeface="+mn-cs"/>
                      </a:endParaRPr>
                    </a:p>
                  </a:txBody>
                  <a:tcPr marL="0" marR="0" marT="48260" marB="0" anchor="ctr"/>
                </a:tc>
                <a:tc>
                  <a:txBody>
                    <a:bodyPr/>
                    <a:lstStyle/>
                    <a:p>
                      <a:pPr marL="0" lvl="0" algn="l">
                        <a:lnSpc>
                          <a:spcPct val="100000"/>
                        </a:lnSpc>
                        <a:spcBef>
                          <a:spcPts val="45"/>
                        </a:spcBef>
                      </a:pPr>
                      <a:r>
                        <a:rPr sz="1800" spc="-5" dirty="0" err="1"/>
                        <a:t>Председник</a:t>
                      </a:r>
                      <a:r>
                        <a:rPr sz="1800" spc="-5" dirty="0"/>
                        <a:t> </a:t>
                      </a:r>
                      <a:r>
                        <a:rPr lang="sr-Cyrl-RS" sz="1800" spc="-5" dirty="0" smtClean="0"/>
                        <a:t>градске </a:t>
                      </a:r>
                      <a:r>
                        <a:rPr sz="1800" spc="-5" dirty="0" err="1" smtClean="0"/>
                        <a:t>општине</a:t>
                      </a:r>
                      <a:endParaRPr sz="1800" spc="-5" dirty="0">
                        <a:solidFill>
                          <a:schemeClr val="lt1"/>
                        </a:solidFill>
                        <a:latin typeface="+mn-lt"/>
                        <a:ea typeface="+mn-ea"/>
                        <a:cs typeface="+mn-cs"/>
                      </a:endParaRPr>
                    </a:p>
                  </a:txBody>
                  <a:tcPr marL="0" marR="0" marT="5715" marB="0" anchor="ctr"/>
                </a:tc>
                <a:tc>
                  <a:txBody>
                    <a:bodyPr/>
                    <a:lstStyle/>
                    <a:p>
                      <a:pPr marL="0" marR="3175" lvl="0" algn="r">
                        <a:lnSpc>
                          <a:spcPct val="100000"/>
                        </a:lnSpc>
                        <a:spcBef>
                          <a:spcPts val="250"/>
                        </a:spcBef>
                      </a:pPr>
                      <a:r>
                        <a:rPr lang="sr-Cyrl-RS" sz="1800" spc="-5" dirty="0" smtClean="0"/>
                        <a:t>8.623.834</a:t>
                      </a:r>
                      <a:endParaRPr sz="1800" spc="-5" dirty="0">
                        <a:solidFill>
                          <a:schemeClr val="lt1"/>
                        </a:solidFill>
                        <a:latin typeface="+mn-lt"/>
                        <a:ea typeface="+mn-ea"/>
                        <a:cs typeface="+mn-cs"/>
                      </a:endParaRPr>
                    </a:p>
                  </a:txBody>
                  <a:tcPr marL="0" marR="0" marT="31750" marB="0" anchor="ctr"/>
                </a:tc>
                <a:tc>
                  <a:txBody>
                    <a:bodyPr/>
                    <a:lstStyle/>
                    <a:p>
                      <a:pPr marL="0" lvl="0" algn="ctr">
                        <a:lnSpc>
                          <a:spcPct val="100000"/>
                        </a:lnSpc>
                        <a:spcBef>
                          <a:spcPts val="515"/>
                        </a:spcBef>
                      </a:pPr>
                      <a:r>
                        <a:rPr lang="sr-Cyrl-RS" sz="1800" spc="-5" dirty="0" smtClean="0"/>
                        <a:t>2,2</a:t>
                      </a:r>
                      <a:endParaRPr sz="1800" spc="-5" dirty="0">
                        <a:solidFill>
                          <a:schemeClr val="lt1"/>
                        </a:solidFill>
                        <a:latin typeface="+mn-lt"/>
                        <a:ea typeface="+mn-ea"/>
                        <a:cs typeface="+mn-cs"/>
                      </a:endParaRPr>
                    </a:p>
                  </a:txBody>
                  <a:tcPr marL="0" marR="0" marT="65405" marB="0" anchor="ctr"/>
                </a:tc>
              </a:tr>
              <a:tr h="402912">
                <a:tc>
                  <a:txBody>
                    <a:bodyPr/>
                    <a:lstStyle/>
                    <a:p>
                      <a:pPr marL="0" lvl="0" algn="l">
                        <a:lnSpc>
                          <a:spcPct val="100000"/>
                        </a:lnSpc>
                        <a:spcBef>
                          <a:spcPts val="380"/>
                        </a:spcBef>
                      </a:pPr>
                      <a:r>
                        <a:rPr sz="1800" spc="-5" dirty="0"/>
                        <a:t>3.</a:t>
                      </a:r>
                      <a:endParaRPr sz="1800" spc="-5">
                        <a:solidFill>
                          <a:schemeClr val="lt1"/>
                        </a:solidFill>
                        <a:latin typeface="+mn-lt"/>
                        <a:ea typeface="+mn-ea"/>
                        <a:cs typeface="+mn-cs"/>
                      </a:endParaRPr>
                    </a:p>
                  </a:txBody>
                  <a:tcPr marL="0" marR="0" marT="48260" marB="0" anchor="ctr"/>
                </a:tc>
                <a:tc>
                  <a:txBody>
                    <a:bodyPr/>
                    <a:lstStyle/>
                    <a:p>
                      <a:pPr marL="0" lvl="0" algn="l">
                        <a:lnSpc>
                          <a:spcPct val="100000"/>
                        </a:lnSpc>
                        <a:spcBef>
                          <a:spcPts val="45"/>
                        </a:spcBef>
                      </a:pPr>
                      <a:r>
                        <a:rPr lang="sr-Cyrl-RS" sz="1800" spc="-5" dirty="0" smtClean="0"/>
                        <a:t>Веће градске општине</a:t>
                      </a:r>
                      <a:endParaRPr sz="1800" spc="-5" dirty="0">
                        <a:solidFill>
                          <a:schemeClr val="lt1"/>
                        </a:solidFill>
                        <a:latin typeface="+mn-lt"/>
                        <a:ea typeface="+mn-ea"/>
                        <a:cs typeface="+mn-cs"/>
                      </a:endParaRPr>
                    </a:p>
                  </a:txBody>
                  <a:tcPr marL="0" marR="0" marT="5715" marB="0" anchor="ctr"/>
                </a:tc>
                <a:tc>
                  <a:txBody>
                    <a:bodyPr/>
                    <a:lstStyle/>
                    <a:p>
                      <a:pPr marL="0" marR="3175" lvl="0" algn="r">
                        <a:lnSpc>
                          <a:spcPct val="100000"/>
                        </a:lnSpc>
                        <a:spcBef>
                          <a:spcPts val="250"/>
                        </a:spcBef>
                      </a:pPr>
                      <a:r>
                        <a:rPr lang="sr-Cyrl-RS" sz="1800" spc="-5" dirty="0" smtClean="0"/>
                        <a:t>16.124.444</a:t>
                      </a:r>
                      <a:endParaRPr sz="1800" spc="-5" dirty="0">
                        <a:solidFill>
                          <a:schemeClr val="lt1"/>
                        </a:solidFill>
                        <a:latin typeface="+mn-lt"/>
                        <a:ea typeface="+mn-ea"/>
                        <a:cs typeface="+mn-cs"/>
                      </a:endParaRPr>
                    </a:p>
                  </a:txBody>
                  <a:tcPr marL="0" marR="0" marT="31750" marB="0" anchor="ctr"/>
                </a:tc>
                <a:tc>
                  <a:txBody>
                    <a:bodyPr/>
                    <a:lstStyle/>
                    <a:p>
                      <a:pPr marL="0" lvl="0" algn="ctr">
                        <a:lnSpc>
                          <a:spcPct val="100000"/>
                        </a:lnSpc>
                        <a:spcBef>
                          <a:spcPts val="500"/>
                        </a:spcBef>
                      </a:pPr>
                      <a:r>
                        <a:rPr lang="sr-Cyrl-RS" sz="1800" spc="-5" dirty="0" smtClean="0"/>
                        <a:t>4,1</a:t>
                      </a:r>
                      <a:endParaRPr sz="1800" spc="-5" dirty="0">
                        <a:solidFill>
                          <a:schemeClr val="lt1"/>
                        </a:solidFill>
                        <a:latin typeface="+mn-lt"/>
                        <a:ea typeface="+mn-ea"/>
                        <a:cs typeface="+mn-cs"/>
                      </a:endParaRPr>
                    </a:p>
                  </a:txBody>
                  <a:tcPr marL="0" marR="0" marT="63500" marB="0" anchor="ctr"/>
                </a:tc>
              </a:tr>
              <a:tr h="402912">
                <a:tc>
                  <a:txBody>
                    <a:bodyPr/>
                    <a:lstStyle/>
                    <a:p>
                      <a:pPr marL="0" lvl="0" algn="l">
                        <a:lnSpc>
                          <a:spcPct val="100000"/>
                        </a:lnSpc>
                        <a:spcBef>
                          <a:spcPts val="380"/>
                        </a:spcBef>
                      </a:pPr>
                      <a:r>
                        <a:rPr sz="1800" spc="-5" dirty="0"/>
                        <a:t>4.</a:t>
                      </a:r>
                      <a:endParaRPr sz="1800" spc="-5">
                        <a:solidFill>
                          <a:schemeClr val="lt1"/>
                        </a:solidFill>
                        <a:latin typeface="+mn-lt"/>
                        <a:ea typeface="+mn-ea"/>
                        <a:cs typeface="+mn-cs"/>
                      </a:endParaRPr>
                    </a:p>
                  </a:txBody>
                  <a:tcPr marL="0" marR="0" marT="48260" marB="0" anchor="ctr"/>
                </a:tc>
                <a:tc>
                  <a:txBody>
                    <a:bodyPr/>
                    <a:lstStyle/>
                    <a:p>
                      <a:pPr marL="0" lvl="0" algn="l">
                        <a:lnSpc>
                          <a:spcPct val="100000"/>
                        </a:lnSpc>
                        <a:spcBef>
                          <a:spcPts val="45"/>
                        </a:spcBef>
                      </a:pPr>
                      <a:r>
                        <a:rPr lang="sr-Cyrl-RS" sz="1800" spc="-5" dirty="0" smtClean="0"/>
                        <a:t>Управа градске општине</a:t>
                      </a:r>
                      <a:endParaRPr sz="1800" spc="-5" dirty="0">
                        <a:solidFill>
                          <a:schemeClr val="lt1"/>
                        </a:solidFill>
                        <a:latin typeface="+mn-lt"/>
                        <a:ea typeface="+mn-ea"/>
                        <a:cs typeface="+mn-cs"/>
                      </a:endParaRPr>
                    </a:p>
                  </a:txBody>
                  <a:tcPr marL="0" marR="0" marT="5715" marB="0" anchor="ctr"/>
                </a:tc>
                <a:tc>
                  <a:txBody>
                    <a:bodyPr/>
                    <a:lstStyle/>
                    <a:p>
                      <a:pPr marL="0" marR="3175" lvl="0" algn="r">
                        <a:lnSpc>
                          <a:spcPct val="100000"/>
                        </a:lnSpc>
                        <a:spcBef>
                          <a:spcPts val="250"/>
                        </a:spcBef>
                      </a:pPr>
                      <a:r>
                        <a:rPr lang="sr-Cyrl-RS" sz="1800" spc="-5" dirty="0" smtClean="0"/>
                        <a:t>302.523.194</a:t>
                      </a:r>
                      <a:endParaRPr sz="1800" spc="-5" dirty="0">
                        <a:solidFill>
                          <a:schemeClr val="lt1"/>
                        </a:solidFill>
                        <a:latin typeface="+mn-lt"/>
                        <a:ea typeface="+mn-ea"/>
                        <a:cs typeface="+mn-cs"/>
                      </a:endParaRPr>
                    </a:p>
                  </a:txBody>
                  <a:tcPr marL="0" marR="0" marT="31750" marB="0" anchor="ctr"/>
                </a:tc>
                <a:tc>
                  <a:txBody>
                    <a:bodyPr/>
                    <a:lstStyle/>
                    <a:p>
                      <a:pPr marL="0" lvl="0" algn="ctr">
                        <a:lnSpc>
                          <a:spcPct val="100000"/>
                        </a:lnSpc>
                        <a:spcBef>
                          <a:spcPts val="500"/>
                        </a:spcBef>
                      </a:pPr>
                      <a:r>
                        <a:rPr lang="sr-Cyrl-RS" sz="1800" spc="-5" dirty="0" smtClean="0"/>
                        <a:t>77,8</a:t>
                      </a:r>
                      <a:endParaRPr sz="1800" spc="-5" dirty="0">
                        <a:solidFill>
                          <a:schemeClr val="lt1"/>
                        </a:solidFill>
                        <a:latin typeface="+mn-lt"/>
                        <a:ea typeface="+mn-ea"/>
                        <a:cs typeface="+mn-cs"/>
                      </a:endParaRPr>
                    </a:p>
                  </a:txBody>
                  <a:tcPr marL="0" marR="0" marT="63500" marB="0" anchor="ctr"/>
                </a:tc>
              </a:tr>
              <a:tr h="402912">
                <a:tc>
                  <a:txBody>
                    <a:bodyPr/>
                    <a:lstStyle/>
                    <a:p>
                      <a:pPr marL="0" lvl="0" algn="l">
                        <a:lnSpc>
                          <a:spcPct val="100000"/>
                        </a:lnSpc>
                        <a:spcBef>
                          <a:spcPts val="260"/>
                        </a:spcBef>
                      </a:pPr>
                      <a:r>
                        <a:rPr sz="1800" spc="-5" dirty="0"/>
                        <a:t>5.</a:t>
                      </a:r>
                      <a:endParaRPr sz="1800" spc="-5">
                        <a:solidFill>
                          <a:schemeClr val="lt1"/>
                        </a:solidFill>
                        <a:latin typeface="+mn-lt"/>
                        <a:ea typeface="+mn-ea"/>
                        <a:cs typeface="+mn-cs"/>
                      </a:endParaRPr>
                    </a:p>
                  </a:txBody>
                  <a:tcPr marL="0" marR="0" marT="33020" marB="0" anchor="ctr"/>
                </a:tc>
                <a:tc>
                  <a:txBody>
                    <a:bodyPr/>
                    <a:lstStyle/>
                    <a:p>
                      <a:pPr marL="0" lvl="0" algn="l">
                        <a:lnSpc>
                          <a:spcPct val="100000"/>
                        </a:lnSpc>
                        <a:spcBef>
                          <a:spcPts val="60"/>
                        </a:spcBef>
                      </a:pPr>
                      <a:r>
                        <a:rPr lang="sr-Cyrl-RS" sz="1800" spc="-5" dirty="0" smtClean="0"/>
                        <a:t>Установа културе Стари град</a:t>
                      </a:r>
                      <a:endParaRPr sz="1800" spc="-5" dirty="0">
                        <a:solidFill>
                          <a:schemeClr val="lt1"/>
                        </a:solidFill>
                        <a:latin typeface="+mn-lt"/>
                        <a:ea typeface="+mn-ea"/>
                        <a:cs typeface="+mn-cs"/>
                      </a:endParaRPr>
                    </a:p>
                  </a:txBody>
                  <a:tcPr marL="0" marR="0" marT="7620" marB="0" anchor="ctr"/>
                </a:tc>
                <a:tc>
                  <a:txBody>
                    <a:bodyPr/>
                    <a:lstStyle/>
                    <a:p>
                      <a:pPr marL="0" marR="3175" lvl="0" algn="r">
                        <a:lnSpc>
                          <a:spcPct val="100000"/>
                        </a:lnSpc>
                        <a:spcBef>
                          <a:spcPts val="260"/>
                        </a:spcBef>
                      </a:pPr>
                      <a:r>
                        <a:rPr lang="sr-Cyrl-RS" sz="1800" spc="-5" dirty="0" smtClean="0"/>
                        <a:t>32.265.000</a:t>
                      </a:r>
                      <a:endParaRPr sz="1800" spc="-5" dirty="0">
                        <a:solidFill>
                          <a:schemeClr val="lt1"/>
                        </a:solidFill>
                        <a:latin typeface="+mn-lt"/>
                        <a:ea typeface="+mn-ea"/>
                        <a:cs typeface="+mn-cs"/>
                      </a:endParaRPr>
                    </a:p>
                  </a:txBody>
                  <a:tcPr marL="0" marR="0" marT="33020" marB="0" anchor="ctr"/>
                </a:tc>
                <a:tc>
                  <a:txBody>
                    <a:bodyPr/>
                    <a:lstStyle/>
                    <a:p>
                      <a:pPr marL="0" lvl="0" algn="ctr">
                        <a:lnSpc>
                          <a:spcPct val="100000"/>
                        </a:lnSpc>
                        <a:spcBef>
                          <a:spcPts val="515"/>
                        </a:spcBef>
                      </a:pPr>
                      <a:r>
                        <a:rPr lang="sr-Cyrl-RS" sz="1800" spc="-5" dirty="0" smtClean="0"/>
                        <a:t>8,3</a:t>
                      </a:r>
                      <a:endParaRPr sz="1800" spc="-5" dirty="0">
                        <a:solidFill>
                          <a:schemeClr val="lt1"/>
                        </a:solidFill>
                        <a:latin typeface="+mn-lt"/>
                        <a:ea typeface="+mn-ea"/>
                        <a:cs typeface="+mn-cs"/>
                      </a:endParaRPr>
                    </a:p>
                  </a:txBody>
                  <a:tcPr marL="0" marR="0" marT="65405" marB="0" anchor="ctr"/>
                </a:tc>
              </a:tr>
              <a:tr h="394583">
                <a:tc>
                  <a:txBody>
                    <a:bodyPr/>
                    <a:lstStyle/>
                    <a:p>
                      <a:pPr marL="0" lvl="0" algn="l">
                        <a:lnSpc>
                          <a:spcPct val="100000"/>
                        </a:lnSpc>
                        <a:spcBef>
                          <a:spcPts val="380"/>
                        </a:spcBef>
                      </a:pPr>
                      <a:r>
                        <a:rPr lang="sr-Cyrl-RS" sz="1800" spc="-5" dirty="0" smtClean="0"/>
                        <a:t>6</a:t>
                      </a:r>
                      <a:r>
                        <a:rPr sz="1800" spc="-5" dirty="0" smtClean="0"/>
                        <a:t>.</a:t>
                      </a:r>
                      <a:endParaRPr sz="1800" spc="-5" dirty="0">
                        <a:solidFill>
                          <a:schemeClr val="lt1"/>
                        </a:solidFill>
                        <a:latin typeface="+mn-lt"/>
                        <a:ea typeface="+mn-ea"/>
                        <a:cs typeface="+mn-cs"/>
                      </a:endParaRPr>
                    </a:p>
                  </a:txBody>
                  <a:tcPr marL="0" marR="0" marT="48260" marB="0" anchor="ctr"/>
                </a:tc>
                <a:tc>
                  <a:txBody>
                    <a:bodyPr/>
                    <a:lstStyle/>
                    <a:p>
                      <a:pPr marL="0" lvl="0" algn="l">
                        <a:lnSpc>
                          <a:spcPct val="100000"/>
                        </a:lnSpc>
                        <a:spcBef>
                          <a:spcPts val="45"/>
                        </a:spcBef>
                      </a:pPr>
                      <a:r>
                        <a:rPr lang="sr-Cyrl-RS" sz="1800" spc="-5" dirty="0" smtClean="0"/>
                        <a:t>Локални омбудсман</a:t>
                      </a:r>
                      <a:endParaRPr sz="1800" spc="-5" dirty="0">
                        <a:solidFill>
                          <a:schemeClr val="lt1"/>
                        </a:solidFill>
                        <a:latin typeface="+mn-lt"/>
                        <a:ea typeface="+mn-ea"/>
                        <a:cs typeface="+mn-cs"/>
                      </a:endParaRPr>
                    </a:p>
                  </a:txBody>
                  <a:tcPr marL="0" marR="0" marT="5715" marB="0" anchor="ctr"/>
                </a:tc>
                <a:tc>
                  <a:txBody>
                    <a:bodyPr/>
                    <a:lstStyle/>
                    <a:p>
                      <a:pPr marL="0" marR="3175" lvl="0" algn="r">
                        <a:lnSpc>
                          <a:spcPct val="100000"/>
                        </a:lnSpc>
                        <a:spcBef>
                          <a:spcPts val="250"/>
                        </a:spcBef>
                      </a:pPr>
                      <a:r>
                        <a:rPr lang="sr-Cyrl-RS" sz="1800" spc="-5" dirty="0" smtClean="0"/>
                        <a:t>5.361.760</a:t>
                      </a:r>
                      <a:endParaRPr sz="1800" spc="-5" dirty="0">
                        <a:solidFill>
                          <a:schemeClr val="lt1"/>
                        </a:solidFill>
                        <a:latin typeface="+mn-lt"/>
                        <a:ea typeface="+mn-ea"/>
                        <a:cs typeface="+mn-cs"/>
                      </a:endParaRPr>
                    </a:p>
                  </a:txBody>
                  <a:tcPr marL="0" marR="0" marT="31750" marB="0" anchor="ctr"/>
                </a:tc>
                <a:tc>
                  <a:txBody>
                    <a:bodyPr/>
                    <a:lstStyle/>
                    <a:p>
                      <a:pPr marL="0" lvl="0" algn="ctr">
                        <a:lnSpc>
                          <a:spcPct val="100000"/>
                        </a:lnSpc>
                        <a:spcBef>
                          <a:spcPts val="500"/>
                        </a:spcBef>
                      </a:pPr>
                      <a:r>
                        <a:rPr lang="sr-Cyrl-RS" sz="1800" spc="-5" dirty="0" smtClean="0"/>
                        <a:t>1,4</a:t>
                      </a:r>
                      <a:endParaRPr sz="1800" spc="-5" dirty="0">
                        <a:solidFill>
                          <a:schemeClr val="lt1"/>
                        </a:solidFill>
                        <a:latin typeface="+mn-lt"/>
                        <a:ea typeface="+mn-ea"/>
                        <a:cs typeface="+mn-cs"/>
                      </a:endParaRPr>
                    </a:p>
                  </a:txBody>
                  <a:tcPr marL="0" marR="0" marT="63500" marB="0" anchor="ctr"/>
                </a:tc>
              </a:tr>
              <a:tr h="411241">
                <a:tc>
                  <a:txBody>
                    <a:bodyPr/>
                    <a:lstStyle/>
                    <a:p>
                      <a:pPr marL="0" lvl="0" algn="l">
                        <a:lnSpc>
                          <a:spcPct val="100000"/>
                        </a:lnSpc>
                      </a:pPr>
                      <a:endParaRPr sz="1800" spc="-5" dirty="0">
                        <a:solidFill>
                          <a:schemeClr val="lt1"/>
                        </a:solidFill>
                        <a:latin typeface="+mn-lt"/>
                        <a:ea typeface="+mn-ea"/>
                        <a:cs typeface="+mn-cs"/>
                      </a:endParaRPr>
                    </a:p>
                  </a:txBody>
                  <a:tcPr marL="0" marR="0" marT="0" marB="0" anchor="ctr"/>
                </a:tc>
                <a:tc>
                  <a:txBody>
                    <a:bodyPr/>
                    <a:lstStyle/>
                    <a:p>
                      <a:pPr marL="0" marR="635" lvl="0" algn="l">
                        <a:lnSpc>
                          <a:spcPct val="100000"/>
                        </a:lnSpc>
                        <a:spcBef>
                          <a:spcPts val="200"/>
                        </a:spcBef>
                      </a:pPr>
                      <a:r>
                        <a:rPr sz="1800" spc="-5" dirty="0"/>
                        <a:t>У К У П Н О:</a:t>
                      </a:r>
                      <a:endParaRPr sz="1800" spc="-5" dirty="0">
                        <a:solidFill>
                          <a:schemeClr val="lt1"/>
                        </a:solidFill>
                        <a:latin typeface="+mn-lt"/>
                        <a:ea typeface="+mn-ea"/>
                        <a:cs typeface="+mn-cs"/>
                      </a:endParaRPr>
                    </a:p>
                  </a:txBody>
                  <a:tcPr marL="0" marR="0" marT="25400" marB="0" anchor="ctr"/>
                </a:tc>
                <a:tc>
                  <a:txBody>
                    <a:bodyPr/>
                    <a:lstStyle/>
                    <a:p>
                      <a:pPr marL="0" marR="3175" lvl="0" algn="r">
                        <a:lnSpc>
                          <a:spcPct val="100000"/>
                        </a:lnSpc>
                        <a:spcBef>
                          <a:spcPts val="70"/>
                        </a:spcBef>
                      </a:pPr>
                      <a:r>
                        <a:rPr lang="sr-Cyrl-RS" sz="1800" spc="-5" dirty="0" smtClean="0"/>
                        <a:t>389.033.578</a:t>
                      </a:r>
                      <a:endParaRPr sz="1800" spc="-5" dirty="0">
                        <a:solidFill>
                          <a:schemeClr val="lt1"/>
                        </a:solidFill>
                        <a:latin typeface="+mn-lt"/>
                        <a:ea typeface="+mn-ea"/>
                        <a:cs typeface="+mn-cs"/>
                      </a:endParaRPr>
                    </a:p>
                  </a:txBody>
                  <a:tcPr marL="0" marR="0" marT="8890" marB="0" anchor="ctr"/>
                </a:tc>
                <a:tc>
                  <a:txBody>
                    <a:bodyPr/>
                    <a:lstStyle/>
                    <a:p>
                      <a:pPr marL="0" lvl="0" algn="ctr">
                        <a:lnSpc>
                          <a:spcPct val="100000"/>
                        </a:lnSpc>
                      </a:pPr>
                      <a:r>
                        <a:rPr lang="sr-Cyrl-RS" sz="1800" spc="-5" dirty="0" smtClean="0"/>
                        <a:t>100</a:t>
                      </a:r>
                      <a:endParaRPr sz="1800" spc="-5" dirty="0">
                        <a:solidFill>
                          <a:schemeClr val="lt1"/>
                        </a:solidFill>
                        <a:latin typeface="+mn-lt"/>
                        <a:ea typeface="+mn-ea"/>
                        <a:cs typeface="+mn-cs"/>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22</a:t>
            </a:fld>
            <a:endParaRPr spc="-60" dirty="0"/>
          </a:p>
        </p:txBody>
      </p:sp>
      <p:sp>
        <p:nvSpPr>
          <p:cNvPr id="2" name="object 2"/>
          <p:cNvSpPr txBox="1">
            <a:spLocks noGrp="1"/>
          </p:cNvSpPr>
          <p:nvPr>
            <p:ph type="title"/>
          </p:nvPr>
        </p:nvSpPr>
        <p:spPr>
          <a:xfrm>
            <a:off x="2171951" y="1066800"/>
            <a:ext cx="6685533" cy="474489"/>
          </a:xfrm>
          <a:prstGeom prst="rect">
            <a:avLst/>
          </a:prstGeom>
        </p:spPr>
        <p:txBody>
          <a:bodyPr vert="horz" wrap="square" lIns="0" tIns="12700" rIns="0" bIns="0" rtlCol="0">
            <a:spAutoFit/>
          </a:bodyPr>
          <a:lstStyle/>
          <a:p>
            <a:pPr marL="12700">
              <a:lnSpc>
                <a:spcPct val="100000"/>
              </a:lnSpc>
              <a:spcBef>
                <a:spcPts val="100"/>
              </a:spcBef>
            </a:pPr>
            <a:r>
              <a:rPr b="0" dirty="0">
                <a:solidFill>
                  <a:schemeClr val="bg1"/>
                </a:solidFill>
                <a:latin typeface="Book Antiqua" panose="02040602050305030304" pitchFamily="18" charset="0"/>
              </a:rPr>
              <a:t>Најважнији капитални пројекти</a:t>
            </a:r>
          </a:p>
        </p:txBody>
      </p:sp>
      <p:graphicFrame>
        <p:nvGraphicFramePr>
          <p:cNvPr id="3" name="object 3"/>
          <p:cNvGraphicFramePr>
            <a:graphicFrameLocks noGrp="1"/>
          </p:cNvGraphicFramePr>
          <p:nvPr>
            <p:extLst>
              <p:ext uri="{D42A27DB-BD31-4B8C-83A1-F6EECF244321}">
                <p14:modId xmlns:p14="http://schemas.microsoft.com/office/powerpoint/2010/main" val="3481611915"/>
              </p:ext>
            </p:extLst>
          </p:nvPr>
        </p:nvGraphicFramePr>
        <p:xfrm>
          <a:off x="1219200" y="2819400"/>
          <a:ext cx="7919718" cy="1752600"/>
        </p:xfrm>
        <a:graphic>
          <a:graphicData uri="http://schemas.openxmlformats.org/drawingml/2006/table">
            <a:tbl>
              <a:tblPr firstRow="1" bandRow="1">
                <a:tableStyleId>{327F97BB-C833-4FB7-BDE5-3F7075034690}</a:tableStyleId>
              </a:tblPr>
              <a:tblGrid>
                <a:gridCol w="3433808"/>
                <a:gridCol w="1648998"/>
                <a:gridCol w="1513201"/>
                <a:gridCol w="1323711"/>
              </a:tblGrid>
              <a:tr h="420624">
                <a:tc rowSpan="2">
                  <a:txBody>
                    <a:bodyPr/>
                    <a:lstStyle/>
                    <a:p>
                      <a:pPr>
                        <a:lnSpc>
                          <a:spcPct val="100000"/>
                        </a:lnSpc>
                      </a:pPr>
                      <a:endParaRPr sz="1600" spc="0" baseline="0" dirty="0"/>
                    </a:p>
                    <a:p>
                      <a:pPr algn="ctr">
                        <a:lnSpc>
                          <a:spcPct val="100000"/>
                        </a:lnSpc>
                      </a:pPr>
                      <a:r>
                        <a:rPr sz="1600" spc="0" baseline="0" dirty="0"/>
                        <a:t>Назив пројекта</a:t>
                      </a:r>
                      <a:endParaRPr sz="1600" b="1" spc="0" baseline="0" dirty="0">
                        <a:solidFill>
                          <a:srgbClr val="FFFFFF"/>
                        </a:solidFill>
                        <a:latin typeface="Arial"/>
                        <a:cs typeface="Arial"/>
                      </a:endParaRPr>
                    </a:p>
                  </a:txBody>
                  <a:tcPr marL="0" marR="0" marT="0" marB="0"/>
                </a:tc>
                <a:tc gridSpan="3">
                  <a:txBody>
                    <a:bodyPr/>
                    <a:lstStyle/>
                    <a:p>
                      <a:pPr marL="400685">
                        <a:lnSpc>
                          <a:spcPct val="100000"/>
                        </a:lnSpc>
                        <a:spcBef>
                          <a:spcPts val="260"/>
                        </a:spcBef>
                      </a:pPr>
                      <a:r>
                        <a:rPr sz="1600" spc="0" baseline="0" dirty="0"/>
                        <a:t>Планирана средства (износ у динарима)</a:t>
                      </a:r>
                      <a:endParaRPr sz="1600" b="1" spc="0" baseline="0" dirty="0">
                        <a:solidFill>
                          <a:srgbClr val="FFFFFF"/>
                        </a:solidFill>
                        <a:latin typeface="Arial"/>
                        <a:cs typeface="Arial"/>
                      </a:endParaRPr>
                    </a:p>
                  </a:txBody>
                  <a:tcPr marL="0" marR="0" marT="33020" marB="0" anchor="ctr"/>
                </a:tc>
                <a:tc hMerge="1">
                  <a:txBody>
                    <a:bodyPr/>
                    <a:lstStyle/>
                    <a:p>
                      <a:endParaRPr/>
                    </a:p>
                  </a:txBody>
                  <a:tcPr marL="0" marR="0" marT="0" marB="0"/>
                </a:tc>
                <a:tc hMerge="1">
                  <a:txBody>
                    <a:bodyPr/>
                    <a:lstStyle/>
                    <a:p>
                      <a:endParaRPr/>
                    </a:p>
                  </a:txBody>
                  <a:tcPr marL="0" marR="0" marT="0" marB="0"/>
                </a:tc>
              </a:tr>
              <a:tr h="415017">
                <a:tc vMerge="1">
                  <a:txBody>
                    <a:bodyPr/>
                    <a:lstStyle/>
                    <a:p>
                      <a:endParaRPr/>
                    </a:p>
                  </a:txBody>
                  <a:tcPr marL="0" marR="0" marT="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4F80BC"/>
                    </a:solidFill>
                  </a:tcPr>
                </a:tc>
                <a:tc>
                  <a:txBody>
                    <a:bodyPr/>
                    <a:lstStyle/>
                    <a:p>
                      <a:pPr algn="ctr">
                        <a:lnSpc>
                          <a:spcPct val="100000"/>
                        </a:lnSpc>
                        <a:spcBef>
                          <a:spcPts val="300"/>
                        </a:spcBef>
                      </a:pPr>
                      <a:r>
                        <a:rPr sz="1600" spc="0" baseline="0" dirty="0"/>
                        <a:t>2021</a:t>
                      </a:r>
                      <a:endParaRPr sz="1600" b="1" spc="0" baseline="0" dirty="0">
                        <a:solidFill>
                          <a:srgbClr val="FFFFFF"/>
                        </a:solidFill>
                        <a:latin typeface="Arial"/>
                        <a:cs typeface="Arial"/>
                      </a:endParaRPr>
                    </a:p>
                  </a:txBody>
                  <a:tcPr marL="0" marR="0" marT="38100" marB="0" anchor="ctr"/>
                </a:tc>
                <a:tc>
                  <a:txBody>
                    <a:bodyPr/>
                    <a:lstStyle/>
                    <a:p>
                      <a:pPr algn="ctr">
                        <a:lnSpc>
                          <a:spcPct val="100000"/>
                        </a:lnSpc>
                        <a:spcBef>
                          <a:spcPts val="300"/>
                        </a:spcBef>
                      </a:pPr>
                      <a:r>
                        <a:rPr sz="1600" spc="0" baseline="0" dirty="0"/>
                        <a:t>2022</a:t>
                      </a:r>
                      <a:endParaRPr sz="1600" b="1" spc="0" baseline="0" dirty="0">
                        <a:solidFill>
                          <a:srgbClr val="FFFFFF"/>
                        </a:solidFill>
                        <a:latin typeface="Arial"/>
                        <a:cs typeface="Arial"/>
                      </a:endParaRPr>
                    </a:p>
                  </a:txBody>
                  <a:tcPr marL="0" marR="0" marT="38100" marB="0" anchor="ctr"/>
                </a:tc>
                <a:tc>
                  <a:txBody>
                    <a:bodyPr/>
                    <a:lstStyle/>
                    <a:p>
                      <a:pPr algn="ctr">
                        <a:lnSpc>
                          <a:spcPct val="100000"/>
                        </a:lnSpc>
                        <a:spcBef>
                          <a:spcPts val="300"/>
                        </a:spcBef>
                      </a:pPr>
                      <a:r>
                        <a:rPr sz="1600" spc="0" baseline="0" dirty="0"/>
                        <a:t>2023</a:t>
                      </a:r>
                      <a:endParaRPr sz="1600" b="1" spc="0" baseline="0" dirty="0">
                        <a:solidFill>
                          <a:srgbClr val="FFFFFF"/>
                        </a:solidFill>
                        <a:latin typeface="Arial"/>
                        <a:cs typeface="Arial"/>
                      </a:endParaRPr>
                    </a:p>
                  </a:txBody>
                  <a:tcPr marL="0" marR="0" marT="38100" marB="0" anchor="ctr"/>
                </a:tc>
              </a:tr>
              <a:tr h="916959">
                <a:tc>
                  <a:txBody>
                    <a:bodyPr/>
                    <a:lstStyle/>
                    <a:p>
                      <a:pPr marL="6985">
                        <a:lnSpc>
                          <a:spcPct val="100000"/>
                        </a:lnSpc>
                      </a:pPr>
                      <a:r>
                        <a:rPr lang="sr-Cyrl-RS" sz="1800" dirty="0" smtClean="0">
                          <a:effectLst/>
                        </a:rPr>
                        <a:t>Реконструкција општинских просторија и месних заједница </a:t>
                      </a:r>
                      <a:endParaRPr sz="1000" dirty="0">
                        <a:solidFill>
                          <a:schemeClr val="bg1"/>
                        </a:solidFill>
                        <a:latin typeface="Arial"/>
                        <a:cs typeface="Arial"/>
                      </a:endParaRPr>
                    </a:p>
                  </a:txBody>
                  <a:tcPr marL="0" marR="0" marT="635" marB="0" anchor="ctr"/>
                </a:tc>
                <a:tc>
                  <a:txBody>
                    <a:bodyPr/>
                    <a:lstStyle/>
                    <a:p>
                      <a:pPr marR="2540" algn="r">
                        <a:lnSpc>
                          <a:spcPct val="100000"/>
                        </a:lnSpc>
                      </a:pPr>
                      <a:r>
                        <a:rPr sz="1800" spc="-5" dirty="0" smtClean="0"/>
                        <a:t>3</a:t>
                      </a:r>
                      <a:r>
                        <a:rPr sz="1800" dirty="0" smtClean="0"/>
                        <a:t>.</a:t>
                      </a:r>
                      <a:r>
                        <a:rPr lang="sr-Cyrl-RS" sz="1800" spc="-5" dirty="0" smtClean="0"/>
                        <a:t>5</a:t>
                      </a:r>
                      <a:r>
                        <a:rPr sz="1800" spc="-5" dirty="0" smtClean="0"/>
                        <a:t>00</a:t>
                      </a:r>
                      <a:r>
                        <a:rPr sz="1800" dirty="0" smtClean="0"/>
                        <a:t>.</a:t>
                      </a:r>
                      <a:r>
                        <a:rPr sz="1800" spc="-5" dirty="0" smtClean="0"/>
                        <a:t>00</a:t>
                      </a:r>
                      <a:r>
                        <a:rPr sz="1800" dirty="0" smtClean="0"/>
                        <a:t>0</a:t>
                      </a:r>
                      <a:endParaRPr sz="1800" b="1" dirty="0">
                        <a:solidFill>
                          <a:srgbClr val="FFFFFF"/>
                        </a:solidFill>
                        <a:latin typeface="Arial"/>
                        <a:cs typeface="Arial"/>
                      </a:endParaRPr>
                    </a:p>
                  </a:txBody>
                  <a:tcPr marL="0" marR="0" marT="635" marB="0" anchor="ctr"/>
                </a:tc>
                <a:tc>
                  <a:txBody>
                    <a:bodyPr/>
                    <a:lstStyle/>
                    <a:p>
                      <a:pPr algn="r">
                        <a:lnSpc>
                          <a:spcPct val="100000"/>
                        </a:lnSpc>
                      </a:pPr>
                      <a:r>
                        <a:rPr lang="sr-Cyrl-RS" sz="1800" spc="-5" dirty="0" smtClean="0"/>
                        <a:t>10.0</a:t>
                      </a:r>
                      <a:r>
                        <a:rPr lang="sr-Latn-RS" sz="1800" spc="-5" dirty="0" smtClean="0"/>
                        <a:t>00</a:t>
                      </a:r>
                      <a:r>
                        <a:rPr lang="sr-Latn-RS" sz="1800" dirty="0" smtClean="0"/>
                        <a:t>.</a:t>
                      </a:r>
                      <a:r>
                        <a:rPr lang="sr-Latn-RS" sz="1800" spc="-5" dirty="0" smtClean="0"/>
                        <a:t>00</a:t>
                      </a:r>
                      <a:r>
                        <a:rPr lang="sr-Latn-RS" sz="1800" dirty="0" smtClean="0"/>
                        <a:t>0</a:t>
                      </a:r>
                      <a:endParaRPr sz="1800" b="1" dirty="0">
                        <a:solidFill>
                          <a:srgbClr val="FFFFFF"/>
                        </a:solidFill>
                        <a:latin typeface="Times New Roman"/>
                        <a:cs typeface="Times New Roman"/>
                      </a:endParaRPr>
                    </a:p>
                  </a:txBody>
                  <a:tcPr marL="0" marR="0" marT="0" marB="0" anchor="ctr"/>
                </a:tc>
                <a:tc>
                  <a:txBody>
                    <a:bodyPr/>
                    <a:lstStyle/>
                    <a:p>
                      <a:pPr algn="r">
                        <a:lnSpc>
                          <a:spcPct val="100000"/>
                        </a:lnSpc>
                      </a:pPr>
                      <a:r>
                        <a:rPr lang="sr-Cyrl-RS" sz="1800" spc="-5" dirty="0" smtClean="0"/>
                        <a:t>20.0</a:t>
                      </a:r>
                      <a:r>
                        <a:rPr lang="sr-Latn-RS" sz="1800" spc="-5" dirty="0" smtClean="0"/>
                        <a:t>00</a:t>
                      </a:r>
                      <a:r>
                        <a:rPr lang="sr-Latn-RS" sz="1800" dirty="0" smtClean="0"/>
                        <a:t>.</a:t>
                      </a:r>
                      <a:r>
                        <a:rPr lang="sr-Latn-RS" sz="1800" spc="-5" dirty="0" smtClean="0"/>
                        <a:t>00</a:t>
                      </a:r>
                      <a:r>
                        <a:rPr lang="sr-Latn-RS" sz="1800" dirty="0" smtClean="0"/>
                        <a:t>0</a:t>
                      </a:r>
                      <a:endParaRPr sz="1800" b="1" dirty="0">
                        <a:solidFill>
                          <a:srgbClr val="FFFFFF"/>
                        </a:solidFill>
                        <a:latin typeface="Times New Roman"/>
                        <a:cs typeface="Times New Roman"/>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23</a:t>
            </a:fld>
            <a:endParaRPr spc="-60" dirty="0"/>
          </a:p>
        </p:txBody>
      </p:sp>
      <p:sp>
        <p:nvSpPr>
          <p:cNvPr id="2" name="object 2"/>
          <p:cNvSpPr txBox="1"/>
          <p:nvPr/>
        </p:nvSpPr>
        <p:spPr>
          <a:xfrm>
            <a:off x="1085084" y="1219200"/>
            <a:ext cx="7772400" cy="6181179"/>
          </a:xfrm>
          <a:prstGeom prst="rect">
            <a:avLst/>
          </a:prstGeom>
        </p:spPr>
        <p:txBody>
          <a:bodyPr vert="horz" wrap="square" lIns="0" tIns="12700" rIns="0" bIns="0" rtlCol="0">
            <a:spAutoFit/>
          </a:bodyPr>
          <a:lstStyle/>
          <a:p>
            <a:pPr marL="12700" marR="5715" algn="just">
              <a:lnSpc>
                <a:spcPts val="3800"/>
              </a:lnSpc>
              <a:spcBef>
                <a:spcPts val="100"/>
              </a:spcBef>
            </a:pPr>
            <a:r>
              <a:rPr sz="2400" dirty="0">
                <a:solidFill>
                  <a:schemeClr val="bg1"/>
                </a:solidFill>
                <a:latin typeface="Book Antiqua" panose="02040602050305030304" pitchFamily="18" charset="0"/>
                <a:cs typeface="Arial"/>
              </a:rPr>
              <a:t>На крају желимо да Вам се захвалимо </a:t>
            </a:r>
            <a:r>
              <a:rPr sz="2400" dirty="0" err="1">
                <a:solidFill>
                  <a:schemeClr val="bg1"/>
                </a:solidFill>
                <a:latin typeface="Book Antiqua" panose="02040602050305030304" pitchFamily="18" charset="0"/>
                <a:cs typeface="Arial"/>
              </a:rPr>
              <a:t>што</a:t>
            </a:r>
            <a:r>
              <a:rPr sz="2400" dirty="0">
                <a:solidFill>
                  <a:schemeClr val="bg1"/>
                </a:solidFill>
                <a:latin typeface="Book Antiqua" panose="02040602050305030304" pitchFamily="18" charset="0"/>
                <a:cs typeface="Arial"/>
              </a:rPr>
              <a:t> </a:t>
            </a:r>
            <a:r>
              <a:rPr sz="2400" dirty="0" err="1" smtClean="0">
                <a:solidFill>
                  <a:schemeClr val="bg1"/>
                </a:solidFill>
                <a:latin typeface="Book Antiqua" panose="02040602050305030304" pitchFamily="18" charset="0"/>
                <a:cs typeface="Arial"/>
              </a:rPr>
              <a:t>сте</a:t>
            </a:r>
            <a:r>
              <a:rPr lang="sr-Cyrl-RS" sz="2400" dirty="0">
                <a:solidFill>
                  <a:schemeClr val="bg1"/>
                </a:solidFill>
                <a:latin typeface="Book Antiqua" panose="02040602050305030304" pitchFamily="18" charset="0"/>
                <a:cs typeface="Arial"/>
              </a:rPr>
              <a:t> </a:t>
            </a:r>
            <a:r>
              <a:rPr sz="2400" dirty="0" err="1" smtClean="0">
                <a:solidFill>
                  <a:schemeClr val="bg1"/>
                </a:solidFill>
                <a:latin typeface="Book Antiqua" panose="02040602050305030304" pitchFamily="18" charset="0"/>
                <a:cs typeface="Arial"/>
              </a:rPr>
              <a:t>издвојили</a:t>
            </a:r>
            <a:r>
              <a:rPr lang="sr-Cyrl-RS" sz="2400" dirty="0">
                <a:solidFill>
                  <a:schemeClr val="bg1"/>
                </a:solidFill>
                <a:latin typeface="Book Antiqua" panose="02040602050305030304" pitchFamily="18" charset="0"/>
                <a:cs typeface="Arial"/>
              </a:rPr>
              <a:t> </a:t>
            </a:r>
            <a:r>
              <a:rPr sz="2400" dirty="0" err="1" smtClean="0">
                <a:solidFill>
                  <a:schemeClr val="bg1"/>
                </a:solidFill>
                <a:latin typeface="Book Antiqua" panose="02040602050305030304" pitchFamily="18" charset="0"/>
                <a:cs typeface="Arial"/>
              </a:rPr>
              <a:t>време</a:t>
            </a:r>
            <a:r>
              <a:rPr sz="2400" dirty="0" smtClean="0">
                <a:solidFill>
                  <a:schemeClr val="bg1"/>
                </a:solidFill>
                <a:latin typeface="Book Antiqua" panose="02040602050305030304" pitchFamily="18" charset="0"/>
                <a:cs typeface="Arial"/>
              </a:rPr>
              <a:t> </a:t>
            </a:r>
            <a:r>
              <a:rPr sz="2400" dirty="0">
                <a:solidFill>
                  <a:schemeClr val="bg1"/>
                </a:solidFill>
                <a:latin typeface="Book Antiqua" panose="02040602050305030304" pitchFamily="18" charset="0"/>
                <a:cs typeface="Arial"/>
              </a:rPr>
              <a:t>за читање ове презентације  </a:t>
            </a:r>
            <a:r>
              <a:rPr sz="2400" dirty="0" err="1">
                <a:solidFill>
                  <a:schemeClr val="bg1"/>
                </a:solidFill>
                <a:latin typeface="Book Antiqua" panose="02040602050305030304" pitchFamily="18" charset="0"/>
                <a:cs typeface="Arial"/>
              </a:rPr>
              <a:t>буџета</a:t>
            </a:r>
            <a:r>
              <a:rPr sz="2400" dirty="0" smtClean="0">
                <a:solidFill>
                  <a:schemeClr val="bg1"/>
                </a:solidFill>
                <a:latin typeface="Book Antiqua" panose="02040602050305030304" pitchFamily="18" charset="0"/>
                <a:cs typeface="Arial"/>
              </a:rPr>
              <a:t>.</a:t>
            </a:r>
            <a:endParaRPr lang="sr-Cyrl-RS" sz="2400" dirty="0" smtClean="0">
              <a:solidFill>
                <a:schemeClr val="bg1"/>
              </a:solidFill>
              <a:latin typeface="Book Antiqua" panose="02040602050305030304" pitchFamily="18" charset="0"/>
              <a:cs typeface="Arial"/>
            </a:endParaRPr>
          </a:p>
          <a:p>
            <a:pPr marL="12700" marR="5715" algn="just">
              <a:lnSpc>
                <a:spcPts val="3800"/>
              </a:lnSpc>
              <a:spcBef>
                <a:spcPts val="100"/>
              </a:spcBef>
            </a:pPr>
            <a:endParaRPr sz="900" dirty="0">
              <a:solidFill>
                <a:schemeClr val="bg1"/>
              </a:solidFill>
              <a:latin typeface="Book Antiqua" panose="02040602050305030304" pitchFamily="18" charset="0"/>
              <a:cs typeface="Arial"/>
            </a:endParaRPr>
          </a:p>
          <a:p>
            <a:pPr marL="12700" marR="5080" algn="just">
              <a:lnSpc>
                <a:spcPts val="3800"/>
              </a:lnSpc>
              <a:spcBef>
                <a:spcPts val="770"/>
              </a:spcBef>
            </a:pPr>
            <a:r>
              <a:rPr sz="2400" dirty="0">
                <a:solidFill>
                  <a:schemeClr val="bg1"/>
                </a:solidFill>
                <a:latin typeface="Book Antiqua" panose="02040602050305030304" pitchFamily="18" charset="0"/>
                <a:cs typeface="Arial"/>
              </a:rPr>
              <a:t>Уколико сте заинтересовани да сагледате у  целини нацрт Одлуке о буџету за 2021.  годину, исту можете преузети на следећем  </a:t>
            </a:r>
            <a:r>
              <a:rPr sz="2400" dirty="0" err="1">
                <a:solidFill>
                  <a:schemeClr val="bg1"/>
                </a:solidFill>
                <a:latin typeface="Book Antiqua" panose="02040602050305030304" pitchFamily="18" charset="0"/>
                <a:cs typeface="Arial"/>
              </a:rPr>
              <a:t>линку</a:t>
            </a:r>
            <a:r>
              <a:rPr sz="2400" dirty="0" smtClean="0">
                <a:solidFill>
                  <a:schemeClr val="bg1"/>
                </a:solidFill>
                <a:latin typeface="Book Antiqua" panose="02040602050305030304" pitchFamily="18" charset="0"/>
                <a:cs typeface="Arial"/>
              </a:rPr>
              <a:t>:</a:t>
            </a:r>
            <a:endParaRPr lang="sr-Cyrl-RS" sz="2400" dirty="0" smtClean="0">
              <a:solidFill>
                <a:schemeClr val="bg1"/>
              </a:solidFill>
              <a:latin typeface="Book Antiqua" panose="02040602050305030304" pitchFamily="18" charset="0"/>
              <a:cs typeface="Arial"/>
            </a:endParaRPr>
          </a:p>
          <a:p>
            <a:pPr marL="12700" marR="5080" algn="just">
              <a:lnSpc>
                <a:spcPts val="3800"/>
              </a:lnSpc>
              <a:spcBef>
                <a:spcPts val="770"/>
              </a:spcBef>
            </a:pPr>
            <a:endParaRPr sz="900" dirty="0">
              <a:solidFill>
                <a:schemeClr val="accent5">
                  <a:lumMod val="40000"/>
                  <a:lumOff val="60000"/>
                </a:schemeClr>
              </a:solidFill>
              <a:latin typeface="Book Antiqua" panose="02040602050305030304" pitchFamily="18" charset="0"/>
              <a:cs typeface="Arial"/>
            </a:endParaRPr>
          </a:p>
          <a:p>
            <a:pPr marL="12700" marR="81915" algn="just">
              <a:lnSpc>
                <a:spcPts val="3800"/>
              </a:lnSpc>
              <a:spcBef>
                <a:spcPts val="770"/>
              </a:spcBef>
            </a:pPr>
            <a:r>
              <a:rPr lang="sr-Latn-RS" sz="2400" u="heavy">
                <a:solidFill>
                  <a:schemeClr val="tx2">
                    <a:lumMod val="60000"/>
                    <a:lumOff val="40000"/>
                  </a:schemeClr>
                </a:solidFill>
                <a:uFill>
                  <a:solidFill>
                    <a:srgbClr val="0000FF"/>
                  </a:solidFill>
                </a:uFill>
                <a:latin typeface="Book Antiqua" panose="02040602050305030304" pitchFamily="18" charset="0"/>
                <a:cs typeface="Arial"/>
              </a:rPr>
              <a:t>http://www.starigrad.org.rs/wp-content/uploads/2020/12/PREDLOG-ODLUKE-O-BUDZETU-GRADSKE-OPSTINE-STARI-GRAD-ZA-2021.-GODINU-SA-PROJEKCIJAMA-ZA-2022.-I-2023.-GODINU.pdf</a:t>
            </a:r>
            <a:endParaRPr sz="2400" dirty="0">
              <a:solidFill>
                <a:schemeClr val="tx2">
                  <a:lumMod val="60000"/>
                  <a:lumOff val="40000"/>
                </a:schemeClr>
              </a:solidFill>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3</a:t>
            </a:fld>
            <a:endParaRPr spc="-60" dirty="0"/>
          </a:p>
        </p:txBody>
      </p:sp>
      <p:sp>
        <p:nvSpPr>
          <p:cNvPr id="2" name="object 2"/>
          <p:cNvSpPr txBox="1">
            <a:spLocks noGrp="1"/>
          </p:cNvSpPr>
          <p:nvPr>
            <p:ph type="title"/>
          </p:nvPr>
        </p:nvSpPr>
        <p:spPr>
          <a:xfrm>
            <a:off x="914401" y="610279"/>
            <a:ext cx="3682493" cy="566822"/>
          </a:xfrm>
          <a:prstGeom prst="rect">
            <a:avLst/>
          </a:prstGeom>
        </p:spPr>
        <p:txBody>
          <a:bodyPr vert="horz" wrap="square" lIns="0" tIns="12700" rIns="0" bIns="0" rtlCol="0">
            <a:spAutoFit/>
          </a:bodyPr>
          <a:lstStyle/>
          <a:p>
            <a:pPr marL="12700">
              <a:lnSpc>
                <a:spcPct val="100000"/>
              </a:lnSpc>
              <a:spcBef>
                <a:spcPts val="100"/>
              </a:spcBef>
            </a:pPr>
            <a:r>
              <a:rPr sz="3600" kern="200" spc="400" dirty="0">
                <a:solidFill>
                  <a:schemeClr val="bg1"/>
                </a:solidFill>
                <a:latin typeface="Book Antiqua" panose="02040602050305030304" pitchFamily="18" charset="0"/>
              </a:rPr>
              <a:t>САДРЖАЈ</a:t>
            </a:r>
          </a:p>
        </p:txBody>
      </p:sp>
      <p:sp>
        <p:nvSpPr>
          <p:cNvPr id="3" name="object 3"/>
          <p:cNvSpPr txBox="1"/>
          <p:nvPr/>
        </p:nvSpPr>
        <p:spPr>
          <a:xfrm>
            <a:off x="914401" y="1744471"/>
            <a:ext cx="8610598" cy="5275803"/>
          </a:xfrm>
          <a:prstGeom prst="rect">
            <a:avLst/>
          </a:prstGeom>
        </p:spPr>
        <p:txBody>
          <a:bodyPr vert="horz" wrap="square" lIns="0" tIns="12700" rIns="0" bIns="0" rtlCol="0">
            <a:spAutoFit/>
          </a:bodyPr>
          <a:lstStyle/>
          <a:p>
            <a:pPr marL="355600" indent="-342900">
              <a:lnSpc>
                <a:spcPct val="100000"/>
              </a:lnSpc>
              <a:spcBef>
                <a:spcPts val="100"/>
              </a:spcBef>
              <a:buAutoNum type="arabicPeriod"/>
              <a:tabLst>
                <a:tab pos="354965" algn="l"/>
                <a:tab pos="355600" algn="l"/>
              </a:tabLst>
            </a:pPr>
            <a:r>
              <a:rPr sz="1800" dirty="0">
                <a:solidFill>
                  <a:schemeClr val="bg1"/>
                </a:solidFill>
                <a:latin typeface="Book Antiqua" panose="02040602050305030304" pitchFamily="18" charset="0"/>
                <a:cs typeface="Arial"/>
              </a:rPr>
              <a:t>Увод</a:t>
            </a:r>
          </a:p>
          <a:p>
            <a:pPr marL="355600" indent="-342900">
              <a:lnSpc>
                <a:spcPct val="100000"/>
              </a:lnSpc>
              <a:buAutoNum type="arabicPeriod"/>
              <a:tabLst>
                <a:tab pos="354965" algn="l"/>
                <a:tab pos="355600" algn="l"/>
              </a:tabLst>
            </a:pPr>
            <a:r>
              <a:rPr sz="1800" dirty="0">
                <a:solidFill>
                  <a:schemeClr val="bg1"/>
                </a:solidFill>
                <a:latin typeface="Book Antiqua" panose="02040602050305030304" pitchFamily="18" charset="0"/>
                <a:cs typeface="Arial"/>
              </a:rPr>
              <a:t>Ко се финансира из буџета?</a:t>
            </a:r>
          </a:p>
          <a:p>
            <a:pPr marL="355600" indent="-342900">
              <a:lnSpc>
                <a:spcPct val="100000"/>
              </a:lnSpc>
              <a:buAutoNum type="arabicPeriod"/>
              <a:tabLst>
                <a:tab pos="354965" algn="l"/>
                <a:tab pos="355600" algn="l"/>
              </a:tabLst>
            </a:pPr>
            <a:r>
              <a:rPr sz="1800" dirty="0">
                <a:solidFill>
                  <a:schemeClr val="bg1"/>
                </a:solidFill>
                <a:latin typeface="Book Antiqua" panose="02040602050305030304" pitchFamily="18" charset="0"/>
                <a:cs typeface="Arial"/>
              </a:rPr>
              <a:t>Како настаје буџет општине?</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Појам буџета</a:t>
            </a:r>
          </a:p>
          <a:p>
            <a:pPr marL="812800" lvl="1" indent="-343535">
              <a:lnSpc>
                <a:spcPct val="100000"/>
              </a:lnSpc>
              <a:buChar char="•"/>
              <a:tabLst>
                <a:tab pos="812165" algn="l"/>
                <a:tab pos="812800" algn="l"/>
              </a:tabLst>
            </a:pPr>
            <a:r>
              <a:rPr sz="1800" dirty="0">
                <a:solidFill>
                  <a:schemeClr val="bg1"/>
                </a:solidFill>
                <a:latin typeface="Book Antiqua" panose="02040602050305030304" pitchFamily="18" charset="0"/>
                <a:cs typeface="Arial"/>
              </a:rPr>
              <a:t>Ко учествује у буџетском процесу?</a:t>
            </a:r>
          </a:p>
          <a:p>
            <a:pPr marL="812800" lvl="1" indent="-343535">
              <a:lnSpc>
                <a:spcPct val="100000"/>
              </a:lnSpc>
              <a:buChar char="•"/>
              <a:tabLst>
                <a:tab pos="812165" algn="l"/>
                <a:tab pos="812800" algn="l"/>
              </a:tabLst>
            </a:pPr>
            <a:r>
              <a:rPr sz="1800" dirty="0">
                <a:solidFill>
                  <a:schemeClr val="bg1"/>
                </a:solidFill>
                <a:latin typeface="Book Antiqua" panose="02040602050305030304" pitchFamily="18" charset="0"/>
                <a:cs typeface="Arial"/>
              </a:rPr>
              <a:t>На основу чега се доноси буџет?</a:t>
            </a:r>
          </a:p>
          <a:p>
            <a:pPr marL="355600" indent="-342900">
              <a:lnSpc>
                <a:spcPct val="100000"/>
              </a:lnSpc>
              <a:buAutoNum type="arabicPeriod"/>
              <a:tabLst>
                <a:tab pos="354965" algn="l"/>
                <a:tab pos="355600" algn="l"/>
              </a:tabLst>
            </a:pPr>
            <a:r>
              <a:rPr sz="1800" dirty="0">
                <a:solidFill>
                  <a:schemeClr val="bg1"/>
                </a:solidFill>
                <a:latin typeface="Book Antiqua" panose="02040602050305030304" pitchFamily="18" charset="0"/>
                <a:cs typeface="Arial"/>
              </a:rPr>
              <a:t>Како се пуни општинска каса?</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Шта су приходи и примања буџета?</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Структура планираних прихода и примања </a:t>
            </a:r>
            <a:r>
              <a:rPr sz="1800" dirty="0" err="1">
                <a:solidFill>
                  <a:schemeClr val="bg1"/>
                </a:solidFill>
                <a:latin typeface="Book Antiqua" panose="02040602050305030304" pitchFamily="18" charset="0"/>
                <a:cs typeface="Arial"/>
              </a:rPr>
              <a:t>за</a:t>
            </a:r>
            <a:r>
              <a:rPr sz="1800" dirty="0">
                <a:solidFill>
                  <a:schemeClr val="bg1"/>
                </a:solidFill>
                <a:latin typeface="Book Antiqua" panose="02040602050305030304" pitchFamily="18" charset="0"/>
                <a:cs typeface="Arial"/>
              </a:rPr>
              <a:t> </a:t>
            </a:r>
            <a:r>
              <a:rPr sz="1800" dirty="0" smtClean="0">
                <a:solidFill>
                  <a:schemeClr val="bg1"/>
                </a:solidFill>
                <a:latin typeface="Book Antiqua" panose="02040602050305030304" pitchFamily="18" charset="0"/>
                <a:cs typeface="Arial"/>
              </a:rPr>
              <a:t>202</a:t>
            </a:r>
            <a:r>
              <a:rPr lang="sr-Cyrl-RS" sz="1800" dirty="0" smtClean="0">
                <a:solidFill>
                  <a:schemeClr val="bg1"/>
                </a:solidFill>
                <a:latin typeface="Book Antiqua" panose="02040602050305030304" pitchFamily="18" charset="0"/>
                <a:cs typeface="Arial"/>
              </a:rPr>
              <a:t>1</a:t>
            </a:r>
            <a:r>
              <a:rPr sz="1800" dirty="0" smtClean="0">
                <a:solidFill>
                  <a:schemeClr val="bg1"/>
                </a:solidFill>
                <a:latin typeface="Book Antiqua" panose="02040602050305030304" pitchFamily="18" charset="0"/>
                <a:cs typeface="Arial"/>
              </a:rPr>
              <a:t>. </a:t>
            </a:r>
            <a:r>
              <a:rPr sz="1800" dirty="0">
                <a:solidFill>
                  <a:schemeClr val="bg1"/>
                </a:solidFill>
                <a:latin typeface="Book Antiqua" panose="02040602050305030304" pitchFamily="18" charset="0"/>
                <a:cs typeface="Arial"/>
              </a:rPr>
              <a:t>годину</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Шта се променило у односу </a:t>
            </a:r>
            <a:r>
              <a:rPr sz="1800" dirty="0" err="1">
                <a:solidFill>
                  <a:schemeClr val="bg1"/>
                </a:solidFill>
                <a:latin typeface="Book Antiqua" panose="02040602050305030304" pitchFamily="18" charset="0"/>
                <a:cs typeface="Arial"/>
              </a:rPr>
              <a:t>на</a:t>
            </a:r>
            <a:r>
              <a:rPr sz="1800" dirty="0">
                <a:solidFill>
                  <a:schemeClr val="bg1"/>
                </a:solidFill>
                <a:latin typeface="Book Antiqua" panose="02040602050305030304" pitchFamily="18" charset="0"/>
                <a:cs typeface="Arial"/>
              </a:rPr>
              <a:t> </a:t>
            </a:r>
            <a:r>
              <a:rPr sz="1800" dirty="0" smtClean="0">
                <a:solidFill>
                  <a:schemeClr val="bg1"/>
                </a:solidFill>
                <a:latin typeface="Book Antiqua" panose="02040602050305030304" pitchFamily="18" charset="0"/>
                <a:cs typeface="Arial"/>
              </a:rPr>
              <a:t>20</a:t>
            </a:r>
            <a:r>
              <a:rPr lang="sr-Cyrl-RS" sz="1800" dirty="0" smtClean="0">
                <a:solidFill>
                  <a:schemeClr val="bg1"/>
                </a:solidFill>
                <a:latin typeface="Book Antiqua" panose="02040602050305030304" pitchFamily="18" charset="0"/>
                <a:cs typeface="Arial"/>
              </a:rPr>
              <a:t>20</a:t>
            </a:r>
            <a:r>
              <a:rPr sz="1800" dirty="0" smtClean="0">
                <a:solidFill>
                  <a:schemeClr val="bg1"/>
                </a:solidFill>
                <a:latin typeface="Book Antiqua" panose="02040602050305030304" pitchFamily="18" charset="0"/>
                <a:cs typeface="Arial"/>
              </a:rPr>
              <a:t>. </a:t>
            </a:r>
            <a:r>
              <a:rPr sz="1800" dirty="0">
                <a:solidFill>
                  <a:schemeClr val="bg1"/>
                </a:solidFill>
                <a:latin typeface="Book Antiqua" panose="02040602050305030304" pitchFamily="18" charset="0"/>
                <a:cs typeface="Arial"/>
              </a:rPr>
              <a:t>годину?</a:t>
            </a:r>
          </a:p>
          <a:p>
            <a:pPr marL="355600" indent="-342900">
              <a:lnSpc>
                <a:spcPct val="100000"/>
              </a:lnSpc>
              <a:buAutoNum type="arabicPeriod"/>
              <a:tabLst>
                <a:tab pos="354965" algn="l"/>
                <a:tab pos="355600" algn="l"/>
              </a:tabLst>
            </a:pPr>
            <a:r>
              <a:rPr sz="1800" dirty="0">
                <a:solidFill>
                  <a:schemeClr val="bg1"/>
                </a:solidFill>
                <a:latin typeface="Book Antiqua" panose="02040602050305030304" pitchFamily="18" charset="0"/>
                <a:cs typeface="Arial"/>
              </a:rPr>
              <a:t>На шта се троше јавна средства?</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Шта су расходи и издаци буџета?</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Структура планираних расхода и издатака </a:t>
            </a:r>
            <a:r>
              <a:rPr sz="1800" dirty="0" err="1">
                <a:solidFill>
                  <a:schemeClr val="bg1"/>
                </a:solidFill>
                <a:latin typeface="Book Antiqua" panose="02040602050305030304" pitchFamily="18" charset="0"/>
                <a:cs typeface="Arial"/>
              </a:rPr>
              <a:t>за</a:t>
            </a:r>
            <a:r>
              <a:rPr sz="1800" dirty="0">
                <a:solidFill>
                  <a:schemeClr val="bg1"/>
                </a:solidFill>
                <a:latin typeface="Book Antiqua" panose="02040602050305030304" pitchFamily="18" charset="0"/>
                <a:cs typeface="Arial"/>
              </a:rPr>
              <a:t> </a:t>
            </a:r>
            <a:r>
              <a:rPr sz="1800" dirty="0" smtClean="0">
                <a:solidFill>
                  <a:schemeClr val="bg1"/>
                </a:solidFill>
                <a:latin typeface="Book Antiqua" panose="02040602050305030304" pitchFamily="18" charset="0"/>
                <a:cs typeface="Arial"/>
              </a:rPr>
              <a:t>202</a:t>
            </a:r>
            <a:r>
              <a:rPr lang="sr-Cyrl-RS" sz="1800" dirty="0" smtClean="0">
                <a:solidFill>
                  <a:schemeClr val="bg1"/>
                </a:solidFill>
                <a:latin typeface="Book Antiqua" panose="02040602050305030304" pitchFamily="18" charset="0"/>
                <a:cs typeface="Arial"/>
              </a:rPr>
              <a:t>1</a:t>
            </a:r>
            <a:r>
              <a:rPr sz="1800" dirty="0" smtClean="0">
                <a:solidFill>
                  <a:schemeClr val="bg1"/>
                </a:solidFill>
                <a:latin typeface="Book Antiqua" panose="02040602050305030304" pitchFamily="18" charset="0"/>
                <a:cs typeface="Arial"/>
              </a:rPr>
              <a:t>. </a:t>
            </a:r>
            <a:r>
              <a:rPr sz="1800" dirty="0">
                <a:solidFill>
                  <a:schemeClr val="bg1"/>
                </a:solidFill>
                <a:latin typeface="Book Antiqua" panose="02040602050305030304" pitchFamily="18" charset="0"/>
                <a:cs typeface="Arial"/>
              </a:rPr>
              <a:t>годину</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Шта се променило у односу </a:t>
            </a:r>
            <a:r>
              <a:rPr sz="1800" dirty="0" err="1">
                <a:solidFill>
                  <a:schemeClr val="bg1"/>
                </a:solidFill>
                <a:latin typeface="Book Antiqua" panose="02040602050305030304" pitchFamily="18" charset="0"/>
                <a:cs typeface="Arial"/>
              </a:rPr>
              <a:t>на</a:t>
            </a:r>
            <a:r>
              <a:rPr sz="1800" dirty="0">
                <a:solidFill>
                  <a:schemeClr val="bg1"/>
                </a:solidFill>
                <a:latin typeface="Book Antiqua" panose="02040602050305030304" pitchFamily="18" charset="0"/>
                <a:cs typeface="Arial"/>
              </a:rPr>
              <a:t> </a:t>
            </a:r>
            <a:r>
              <a:rPr sz="1800" dirty="0" smtClean="0">
                <a:solidFill>
                  <a:schemeClr val="bg1"/>
                </a:solidFill>
                <a:latin typeface="Book Antiqua" panose="02040602050305030304" pitchFamily="18" charset="0"/>
                <a:cs typeface="Arial"/>
              </a:rPr>
              <a:t>20</a:t>
            </a:r>
            <a:r>
              <a:rPr lang="sr-Cyrl-RS" sz="1800" dirty="0" smtClean="0">
                <a:solidFill>
                  <a:schemeClr val="bg1"/>
                </a:solidFill>
                <a:latin typeface="Book Antiqua" panose="02040602050305030304" pitchFamily="18" charset="0"/>
                <a:cs typeface="Arial"/>
              </a:rPr>
              <a:t>20</a:t>
            </a:r>
            <a:r>
              <a:rPr sz="1800" dirty="0" smtClean="0">
                <a:solidFill>
                  <a:schemeClr val="bg1"/>
                </a:solidFill>
                <a:latin typeface="Book Antiqua" panose="02040602050305030304" pitchFamily="18" charset="0"/>
                <a:cs typeface="Arial"/>
              </a:rPr>
              <a:t>. </a:t>
            </a:r>
            <a:r>
              <a:rPr sz="1800" dirty="0">
                <a:solidFill>
                  <a:schemeClr val="bg1"/>
                </a:solidFill>
                <a:latin typeface="Book Antiqua" panose="02040602050305030304" pitchFamily="18" charset="0"/>
                <a:cs typeface="Arial"/>
              </a:rPr>
              <a:t>годину?</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Расходи буџета по програмима</a:t>
            </a:r>
          </a:p>
          <a:p>
            <a:pPr marL="756285" marR="5080" lvl="1" indent="-287020">
              <a:lnSpc>
                <a:spcPct val="100000"/>
              </a:lnSpc>
              <a:buChar char="•"/>
              <a:tabLst>
                <a:tab pos="756285" algn="l"/>
                <a:tab pos="756920" algn="l"/>
              </a:tabLst>
            </a:pPr>
            <a:r>
              <a:rPr sz="1800" dirty="0">
                <a:solidFill>
                  <a:schemeClr val="bg1"/>
                </a:solidFill>
                <a:latin typeface="Book Antiqua" panose="02040602050305030304" pitchFamily="18" charset="0"/>
                <a:cs typeface="Arial"/>
              </a:rPr>
              <a:t>Расходи буџета расподељени по директним и индиректним  буџетским корисницима</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Најважнији капитални пројекти</a:t>
            </a:r>
          </a:p>
          <a:p>
            <a:pPr marL="756285" lvl="1" indent="-287655">
              <a:lnSpc>
                <a:spcPct val="100000"/>
              </a:lnSpc>
              <a:buChar char="•"/>
              <a:tabLst>
                <a:tab pos="756285" algn="l"/>
                <a:tab pos="756920" algn="l"/>
              </a:tabLst>
            </a:pPr>
            <a:r>
              <a:rPr sz="1800" dirty="0">
                <a:solidFill>
                  <a:schemeClr val="bg1"/>
                </a:solidFill>
                <a:latin typeface="Book Antiqua" panose="02040602050305030304" pitchFamily="18" charset="0"/>
                <a:cs typeface="Arial"/>
              </a:rPr>
              <a:t>Најважнији пројекти од интереса за локалну заједницу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4</a:t>
            </a:fld>
            <a:endParaRPr spc="-60" dirty="0"/>
          </a:p>
        </p:txBody>
      </p:sp>
      <p:sp>
        <p:nvSpPr>
          <p:cNvPr id="2" name="object 2"/>
          <p:cNvSpPr txBox="1"/>
          <p:nvPr/>
        </p:nvSpPr>
        <p:spPr>
          <a:xfrm>
            <a:off x="838200" y="401913"/>
            <a:ext cx="8763000" cy="6968574"/>
          </a:xfrm>
          <a:prstGeom prst="rect">
            <a:avLst/>
          </a:prstGeom>
        </p:spPr>
        <p:txBody>
          <a:bodyPr vert="horz" wrap="square" lIns="0" tIns="12700" rIns="0" bIns="0" rtlCol="0">
            <a:spAutoFit/>
          </a:bodyPr>
          <a:lstStyle/>
          <a:p>
            <a:pPr marL="926465">
              <a:lnSpc>
                <a:spcPct val="100000"/>
              </a:lnSpc>
              <a:spcBef>
                <a:spcPts val="100"/>
              </a:spcBef>
            </a:pPr>
            <a:r>
              <a:rPr sz="1800" b="1" dirty="0">
                <a:solidFill>
                  <a:schemeClr val="bg1"/>
                </a:solidFill>
                <a:latin typeface="Book Antiqua" panose="02040602050305030304" pitchFamily="18" charset="0"/>
                <a:cs typeface="Arial"/>
              </a:rPr>
              <a:t>Драги суграђани и суграђанке,</a:t>
            </a:r>
            <a:endParaRPr sz="1800" dirty="0">
              <a:solidFill>
                <a:schemeClr val="bg1"/>
              </a:solidFill>
              <a:latin typeface="Book Antiqua" panose="02040602050305030304" pitchFamily="18" charset="0"/>
              <a:cs typeface="Arial"/>
            </a:endParaRPr>
          </a:p>
          <a:p>
            <a:pPr>
              <a:lnSpc>
                <a:spcPct val="100000"/>
              </a:lnSpc>
              <a:spcBef>
                <a:spcPts val="30"/>
              </a:spcBef>
            </a:pPr>
            <a:endParaRPr sz="1850" dirty="0">
              <a:solidFill>
                <a:schemeClr val="bg1"/>
              </a:solidFill>
              <a:latin typeface="Book Antiqua" panose="02040602050305030304" pitchFamily="18" charset="0"/>
              <a:cs typeface="Arial"/>
            </a:endParaRPr>
          </a:p>
          <a:p>
            <a:pPr marL="12700" marR="5715" indent="914400" algn="just">
              <a:lnSpc>
                <a:spcPct val="100000"/>
              </a:lnSpc>
            </a:pPr>
            <a:r>
              <a:rPr sz="1800" dirty="0">
                <a:solidFill>
                  <a:schemeClr val="bg1"/>
                </a:solidFill>
                <a:latin typeface="Book Antiqua" panose="02040602050305030304" pitchFamily="18" charset="0"/>
                <a:cs typeface="Arial"/>
              </a:rPr>
              <a:t>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a:t>
            </a:r>
          </a:p>
          <a:p>
            <a:pPr>
              <a:lnSpc>
                <a:spcPct val="100000"/>
              </a:lnSpc>
              <a:spcBef>
                <a:spcPts val="35"/>
              </a:spcBef>
            </a:pPr>
            <a:endParaRPr sz="1850" dirty="0">
              <a:solidFill>
                <a:schemeClr val="bg1"/>
              </a:solidFill>
              <a:latin typeface="Book Antiqua" panose="02040602050305030304" pitchFamily="18" charset="0"/>
              <a:cs typeface="Arial"/>
            </a:endParaRPr>
          </a:p>
          <a:p>
            <a:pPr marL="12700" marR="7620" indent="914400" algn="just">
              <a:lnSpc>
                <a:spcPct val="100000"/>
              </a:lnSpc>
            </a:pPr>
            <a:r>
              <a:rPr sz="1800" dirty="0">
                <a:solidFill>
                  <a:schemeClr val="bg1"/>
                </a:solidFill>
                <a:latin typeface="Book Antiqua" panose="02040602050305030304" pitchFamily="18" charset="0"/>
                <a:cs typeface="Arial"/>
              </a:rPr>
              <a:t>Грађански буџет представља сажет и јасан приказ нацрта Одлуке о </a:t>
            </a:r>
            <a:r>
              <a:rPr sz="1800" dirty="0" err="1">
                <a:solidFill>
                  <a:schemeClr val="bg1"/>
                </a:solidFill>
                <a:latin typeface="Book Antiqua" panose="02040602050305030304" pitchFamily="18" charset="0"/>
                <a:cs typeface="Arial"/>
              </a:rPr>
              <a:t>буџету</a:t>
            </a:r>
            <a:r>
              <a:rPr sz="1800" dirty="0">
                <a:solidFill>
                  <a:schemeClr val="bg1"/>
                </a:solidFill>
                <a:latin typeface="Book Antiqua" panose="02040602050305030304" pitchFamily="18" charset="0"/>
                <a:cs typeface="Arial"/>
              </a:rPr>
              <a:t>  </a:t>
            </a:r>
            <a:r>
              <a:rPr lang="sr-Cyrl-RS" sz="1800" dirty="0" smtClean="0">
                <a:solidFill>
                  <a:schemeClr val="bg1"/>
                </a:solidFill>
                <a:latin typeface="Book Antiqua" panose="02040602050305030304" pitchFamily="18" charset="0"/>
                <a:cs typeface="Arial"/>
              </a:rPr>
              <a:t>градске </a:t>
            </a:r>
            <a:r>
              <a:rPr sz="1800" dirty="0" err="1" smtClean="0">
                <a:solidFill>
                  <a:schemeClr val="bg1"/>
                </a:solidFill>
                <a:latin typeface="Book Antiqua" panose="02040602050305030304" pitchFamily="18" charset="0"/>
                <a:cs typeface="Arial"/>
              </a:rPr>
              <a:t>општине</a:t>
            </a:r>
            <a:r>
              <a:rPr sz="1800" dirty="0" smtClean="0">
                <a:solidFill>
                  <a:schemeClr val="bg1"/>
                </a:solidFill>
                <a:latin typeface="Book Antiqua" panose="02040602050305030304" pitchFamily="18" charset="0"/>
                <a:cs typeface="Arial"/>
              </a:rPr>
              <a:t> </a:t>
            </a:r>
            <a:r>
              <a:rPr lang="sr-Cyrl-RS" sz="1800" dirty="0" smtClean="0">
                <a:solidFill>
                  <a:schemeClr val="bg1"/>
                </a:solidFill>
                <a:latin typeface="Book Antiqua" panose="02040602050305030304" pitchFamily="18" charset="0"/>
                <a:cs typeface="Arial"/>
              </a:rPr>
              <a:t>Стари град </a:t>
            </a:r>
            <a:r>
              <a:rPr sz="1800" dirty="0" err="1" smtClean="0">
                <a:solidFill>
                  <a:schemeClr val="bg1"/>
                </a:solidFill>
                <a:latin typeface="Book Antiqua" panose="02040602050305030304" pitchFamily="18" charset="0"/>
                <a:cs typeface="Arial"/>
              </a:rPr>
              <a:t>за</a:t>
            </a:r>
            <a:r>
              <a:rPr sz="1800" dirty="0" smtClean="0">
                <a:solidFill>
                  <a:schemeClr val="bg1"/>
                </a:solidFill>
                <a:latin typeface="Book Antiqua" panose="02040602050305030304" pitchFamily="18" charset="0"/>
                <a:cs typeface="Arial"/>
              </a:rPr>
              <a:t> </a:t>
            </a:r>
            <a:r>
              <a:rPr sz="1800" dirty="0">
                <a:solidFill>
                  <a:schemeClr val="bg1"/>
                </a:solidFill>
                <a:latin typeface="Book Antiqua" panose="02040602050305030304" pitchFamily="18" charset="0"/>
                <a:cs typeface="Arial"/>
              </a:rPr>
              <a:t>2021. годину, која је по својој форми веома обимна и  тешка за разумевање због специфичних појмова и класификација које је чине.</a:t>
            </a:r>
          </a:p>
          <a:p>
            <a:pPr>
              <a:lnSpc>
                <a:spcPct val="100000"/>
              </a:lnSpc>
              <a:spcBef>
                <a:spcPts val="30"/>
              </a:spcBef>
            </a:pPr>
            <a:endParaRPr sz="1850" dirty="0">
              <a:solidFill>
                <a:schemeClr val="bg1"/>
              </a:solidFill>
              <a:latin typeface="Book Antiqua" panose="02040602050305030304" pitchFamily="18" charset="0"/>
              <a:cs typeface="Arial"/>
            </a:endParaRPr>
          </a:p>
          <a:p>
            <a:pPr marL="12700" marR="5715" indent="914400" algn="just">
              <a:lnSpc>
                <a:spcPct val="100000"/>
              </a:lnSpc>
            </a:pPr>
            <a:r>
              <a:rPr sz="1800" dirty="0">
                <a:solidFill>
                  <a:schemeClr val="bg1"/>
                </a:solidFill>
                <a:latin typeface="Book Antiqua" panose="02040602050305030304" pitchFamily="18" charset="0"/>
                <a:cs typeface="Arial"/>
              </a:rPr>
              <a:t>Иако је немогуће објаснити целокупан буџет у овако краткој форми,  искрено се надамо да ћемо на овај начин успети да вас информишемо о начину  прикупљања јавних средстава и остваривања прихода и примања </a:t>
            </a:r>
            <a:r>
              <a:rPr sz="1800" dirty="0" err="1">
                <a:solidFill>
                  <a:schemeClr val="bg1"/>
                </a:solidFill>
                <a:latin typeface="Book Antiqua" panose="02040602050305030304" pitchFamily="18" charset="0"/>
                <a:cs typeface="Arial"/>
              </a:rPr>
              <a:t>буџета</a:t>
            </a:r>
            <a:r>
              <a:rPr sz="1800" dirty="0">
                <a:solidFill>
                  <a:schemeClr val="bg1"/>
                </a:solidFill>
                <a:latin typeface="Book Antiqua" panose="02040602050305030304" pitchFamily="18" charset="0"/>
                <a:cs typeface="Arial"/>
              </a:rPr>
              <a:t> </a:t>
            </a:r>
            <a:r>
              <a:rPr lang="sr-Cyrl-RS" sz="1800" dirty="0" smtClean="0">
                <a:solidFill>
                  <a:schemeClr val="bg1"/>
                </a:solidFill>
                <a:latin typeface="Book Antiqua" panose="02040602050305030304" pitchFamily="18" charset="0"/>
                <a:cs typeface="Arial"/>
              </a:rPr>
              <a:t>градске </a:t>
            </a:r>
            <a:r>
              <a:rPr sz="1800" dirty="0" err="1" smtClean="0">
                <a:solidFill>
                  <a:schemeClr val="bg1"/>
                </a:solidFill>
                <a:latin typeface="Book Antiqua" panose="02040602050305030304" pitchFamily="18" charset="0"/>
                <a:cs typeface="Arial"/>
              </a:rPr>
              <a:t>општине</a:t>
            </a:r>
            <a:r>
              <a:rPr sz="1800" dirty="0">
                <a:solidFill>
                  <a:schemeClr val="bg1"/>
                </a:solidFill>
                <a:latin typeface="Book Antiqua" panose="02040602050305030304" pitchFamily="18" charset="0"/>
                <a:cs typeface="Arial"/>
              </a:rPr>
              <a:t>,  као и о начину планирања, расподеле и трошења буџетских средстава.</a:t>
            </a:r>
          </a:p>
          <a:p>
            <a:pPr>
              <a:lnSpc>
                <a:spcPct val="100000"/>
              </a:lnSpc>
              <a:spcBef>
                <a:spcPts val="35"/>
              </a:spcBef>
            </a:pPr>
            <a:endParaRPr sz="1850" dirty="0">
              <a:solidFill>
                <a:schemeClr val="bg1"/>
              </a:solidFill>
              <a:latin typeface="Book Antiqua" panose="02040602050305030304" pitchFamily="18" charset="0"/>
              <a:cs typeface="Arial"/>
            </a:endParaRPr>
          </a:p>
          <a:p>
            <a:pPr marL="12700" marR="5080" indent="914400" algn="just">
              <a:lnSpc>
                <a:spcPct val="100000"/>
              </a:lnSpc>
            </a:pPr>
            <a:r>
              <a:rPr sz="1800" dirty="0">
                <a:solidFill>
                  <a:schemeClr val="bg1"/>
                </a:solidFill>
                <a:latin typeface="Book Antiqua" panose="02040602050305030304" pitchFamily="18" charset="0"/>
                <a:cs typeface="Arial"/>
              </a:rPr>
              <a:t>Кроз овај транспарентан приступ настојимо да унапредимо разумевање и  интересовање наших суграђана за локалне финансије, а у перспективи очекујемо и  сарадњу локалне самоуправе и </a:t>
            </a:r>
            <a:r>
              <a:rPr lang="sr-Cyrl-RS" sz="1800" dirty="0" smtClean="0">
                <a:solidFill>
                  <a:schemeClr val="bg1"/>
                </a:solidFill>
                <a:latin typeface="Book Antiqua" panose="02040602050305030304" pitchFamily="18" charset="0"/>
                <a:cs typeface="Arial"/>
              </a:rPr>
              <a:t>грађана Старог града </a:t>
            </a:r>
            <a:r>
              <a:rPr sz="1800" dirty="0" smtClean="0">
                <a:solidFill>
                  <a:schemeClr val="bg1"/>
                </a:solidFill>
                <a:latin typeface="Book Antiqua" panose="02040602050305030304" pitchFamily="18" charset="0"/>
                <a:cs typeface="Arial"/>
              </a:rPr>
              <a:t>у </a:t>
            </a:r>
            <a:r>
              <a:rPr sz="1800" dirty="0">
                <a:solidFill>
                  <a:schemeClr val="bg1"/>
                </a:solidFill>
                <a:latin typeface="Book Antiqua" panose="02040602050305030304" pitchFamily="18" charset="0"/>
                <a:cs typeface="Arial"/>
              </a:rPr>
              <a:t>заједничком постављању  циљева, дефинисању приоритета и планирању развоја </a:t>
            </a:r>
            <a:r>
              <a:rPr sz="1800" dirty="0" err="1">
                <a:solidFill>
                  <a:schemeClr val="bg1"/>
                </a:solidFill>
                <a:latin typeface="Book Antiqua" panose="02040602050305030304" pitchFamily="18" charset="0"/>
                <a:cs typeface="Arial"/>
              </a:rPr>
              <a:t>наше</a:t>
            </a:r>
            <a:r>
              <a:rPr sz="1800" dirty="0">
                <a:solidFill>
                  <a:schemeClr val="bg1"/>
                </a:solidFill>
                <a:latin typeface="Book Antiqua" panose="02040602050305030304" pitchFamily="18" charset="0"/>
                <a:cs typeface="Arial"/>
              </a:rPr>
              <a:t> </a:t>
            </a:r>
            <a:r>
              <a:rPr sz="1800" dirty="0" err="1" smtClean="0">
                <a:solidFill>
                  <a:schemeClr val="bg1"/>
                </a:solidFill>
                <a:latin typeface="Book Antiqua" panose="02040602050305030304" pitchFamily="18" charset="0"/>
                <a:cs typeface="Arial"/>
              </a:rPr>
              <a:t>општине</a:t>
            </a:r>
            <a:r>
              <a:rPr sz="1800" dirty="0" smtClean="0">
                <a:solidFill>
                  <a:schemeClr val="bg1"/>
                </a:solidFill>
                <a:latin typeface="Book Antiqua" panose="02040602050305030304" pitchFamily="18" charset="0"/>
                <a:cs typeface="Arial"/>
              </a:rPr>
              <a:t>.</a:t>
            </a:r>
            <a:endParaRPr lang="sr-Cyrl-RS" sz="1800" dirty="0" smtClean="0">
              <a:solidFill>
                <a:schemeClr val="bg1"/>
              </a:solidFill>
              <a:latin typeface="Book Antiqua" panose="02040602050305030304" pitchFamily="18" charset="0"/>
              <a:cs typeface="Arial"/>
            </a:endParaRPr>
          </a:p>
          <a:p>
            <a:pPr marL="12700" marR="5080" indent="914400" algn="r">
              <a:lnSpc>
                <a:spcPct val="100000"/>
              </a:lnSpc>
            </a:pPr>
            <a:endParaRPr lang="sr-Latn-RS" dirty="0">
              <a:solidFill>
                <a:schemeClr val="bg1"/>
              </a:solidFill>
              <a:latin typeface="Book Antiqua" panose="02040602050305030304" pitchFamily="18" charset="0"/>
              <a:cs typeface="Arial"/>
            </a:endParaRPr>
          </a:p>
          <a:p>
            <a:pPr marL="12700" marR="5080" indent="914400" algn="ctr">
              <a:lnSpc>
                <a:spcPct val="100000"/>
              </a:lnSpc>
            </a:pPr>
            <a:r>
              <a:rPr lang="sr-Latn-RS" dirty="0">
                <a:solidFill>
                  <a:schemeClr val="bg1"/>
                </a:solidFill>
                <a:latin typeface="Book Antiqua" panose="02040602050305030304" pitchFamily="18" charset="0"/>
                <a:cs typeface="Arial"/>
              </a:rPr>
              <a:t> </a:t>
            </a:r>
            <a:r>
              <a:rPr lang="sr-Latn-RS" dirty="0" smtClean="0">
                <a:solidFill>
                  <a:schemeClr val="bg1"/>
                </a:solidFill>
                <a:latin typeface="Book Antiqua" panose="02040602050305030304" pitchFamily="18" charset="0"/>
                <a:cs typeface="Arial"/>
              </a:rPr>
              <a:t>                                                                                </a:t>
            </a:r>
            <a:r>
              <a:rPr lang="sr-Cyrl-RS" dirty="0" smtClean="0">
                <a:solidFill>
                  <a:schemeClr val="bg1"/>
                </a:solidFill>
                <a:latin typeface="Book Antiqua" panose="02040602050305030304" pitchFamily="18" charset="0"/>
                <a:cs typeface="Arial"/>
              </a:rPr>
              <a:t>Радослав Марјановић</a:t>
            </a:r>
          </a:p>
          <a:p>
            <a:pPr marL="12700" marR="5080" indent="914400" algn="r">
              <a:lnSpc>
                <a:spcPct val="100000"/>
              </a:lnSpc>
            </a:pPr>
            <a:r>
              <a:rPr lang="sr-Cyrl-RS" sz="1800" dirty="0" smtClean="0">
                <a:solidFill>
                  <a:schemeClr val="bg1"/>
                </a:solidFill>
                <a:latin typeface="Book Antiqua" panose="02040602050305030304" pitchFamily="18" charset="0"/>
                <a:cs typeface="Arial"/>
              </a:rPr>
              <a:t>Председник градске општине</a:t>
            </a:r>
            <a:endParaRPr sz="1800" dirty="0">
              <a:solidFill>
                <a:schemeClr val="bg1"/>
              </a:solidFill>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5</a:t>
            </a:fld>
            <a:endParaRPr spc="-60" dirty="0"/>
          </a:p>
        </p:txBody>
      </p:sp>
      <p:sp>
        <p:nvSpPr>
          <p:cNvPr id="2" name="object 2"/>
          <p:cNvSpPr txBox="1">
            <a:spLocks noGrp="1"/>
          </p:cNvSpPr>
          <p:nvPr>
            <p:ph type="title"/>
          </p:nvPr>
        </p:nvSpPr>
        <p:spPr>
          <a:xfrm>
            <a:off x="2057400" y="914400"/>
            <a:ext cx="5438519" cy="482600"/>
          </a:xfrm>
          <a:prstGeom prst="rect">
            <a:avLst/>
          </a:prstGeom>
        </p:spPr>
        <p:txBody>
          <a:bodyPr vert="horz" wrap="square" lIns="0" tIns="12700" rIns="0" bIns="0" rtlCol="0">
            <a:spAutoFit/>
          </a:bodyPr>
          <a:lstStyle/>
          <a:p>
            <a:pPr marL="12700">
              <a:lnSpc>
                <a:spcPct val="100000"/>
              </a:lnSpc>
              <a:spcBef>
                <a:spcPts val="100"/>
              </a:spcBef>
            </a:pPr>
            <a:r>
              <a:rPr dirty="0">
                <a:solidFill>
                  <a:schemeClr val="bg1"/>
                </a:solidFill>
                <a:latin typeface="Book Antiqua" panose="02040602050305030304" pitchFamily="18" charset="0"/>
              </a:rPr>
              <a:t>Ко се финансира из буџета?</a:t>
            </a:r>
          </a:p>
        </p:txBody>
      </p:sp>
      <p:sp>
        <p:nvSpPr>
          <p:cNvPr id="3" name="object 3"/>
          <p:cNvSpPr txBox="1">
            <a:spLocks noGrp="1"/>
          </p:cNvSpPr>
          <p:nvPr>
            <p:ph sz="half" idx="2"/>
          </p:nvPr>
        </p:nvSpPr>
        <p:spPr>
          <a:xfrm>
            <a:off x="1143000" y="2124846"/>
            <a:ext cx="3733800" cy="3965188"/>
          </a:xfrm>
          <a:prstGeom prst="rect">
            <a:avLst/>
          </a:prstGeom>
        </p:spPr>
        <p:txBody>
          <a:bodyPr vert="horz" wrap="square" lIns="0" tIns="12700" rIns="0" bIns="0" rtlCol="0">
            <a:spAutoFit/>
          </a:bodyPr>
          <a:lstStyle/>
          <a:p>
            <a:pPr marL="12700" marR="838200" indent="5715">
              <a:lnSpc>
                <a:spcPct val="150000"/>
              </a:lnSpc>
              <a:spcBef>
                <a:spcPts val="100"/>
              </a:spcBef>
            </a:pPr>
            <a:r>
              <a:rPr sz="2000" dirty="0">
                <a:solidFill>
                  <a:schemeClr val="bg1"/>
                </a:solidFill>
                <a:latin typeface="Book Antiqua" panose="02040602050305030304" pitchFamily="18" charset="0"/>
              </a:rPr>
              <a:t>Директни корисници буџетских  </a:t>
            </a:r>
            <a:r>
              <a:rPr sz="2000" dirty="0" err="1">
                <a:solidFill>
                  <a:schemeClr val="bg1"/>
                </a:solidFill>
                <a:latin typeface="Book Antiqua" panose="02040602050305030304" pitchFamily="18" charset="0"/>
              </a:rPr>
              <a:t>средстава</a:t>
            </a:r>
            <a:r>
              <a:rPr sz="2000" dirty="0" smtClean="0">
                <a:solidFill>
                  <a:schemeClr val="bg1"/>
                </a:solidFill>
                <a:latin typeface="Book Antiqua" panose="02040602050305030304" pitchFamily="18" charset="0"/>
              </a:rPr>
              <a:t>:</a:t>
            </a:r>
            <a:endParaRPr lang="sr-Cyrl-RS" sz="2000" dirty="0" smtClean="0">
              <a:solidFill>
                <a:schemeClr val="bg1"/>
              </a:solidFill>
              <a:latin typeface="Book Antiqua" panose="02040602050305030304" pitchFamily="18" charset="0"/>
            </a:endParaRPr>
          </a:p>
          <a:p>
            <a:pPr marL="12700" marR="838200" indent="5715">
              <a:lnSpc>
                <a:spcPct val="100000"/>
              </a:lnSpc>
              <a:spcBef>
                <a:spcPts val="100"/>
              </a:spcBef>
            </a:pPr>
            <a:endParaRPr lang="sr-Latn-RS" dirty="0" smtClean="0">
              <a:solidFill>
                <a:schemeClr val="bg1"/>
              </a:solidFill>
              <a:latin typeface="Book Antiqua" panose="02040602050305030304" pitchFamily="18" charset="0"/>
            </a:endParaRPr>
          </a:p>
          <a:p>
            <a:pPr marL="12700" marR="838200" indent="5715">
              <a:lnSpc>
                <a:spcPct val="100000"/>
              </a:lnSpc>
              <a:spcBef>
                <a:spcPts val="100"/>
              </a:spcBef>
            </a:pPr>
            <a:endParaRPr dirty="0">
              <a:solidFill>
                <a:schemeClr val="bg1"/>
              </a:solidFill>
              <a:latin typeface="Book Antiqua" panose="02040602050305030304" pitchFamily="18" charset="0"/>
            </a:endParaRPr>
          </a:p>
          <a:p>
            <a:pPr marL="115888" indent="-115888">
              <a:lnSpc>
                <a:spcPct val="150000"/>
              </a:lnSpc>
              <a:spcBef>
                <a:spcPts val="409"/>
              </a:spcBef>
              <a:buChar char="-"/>
              <a:tabLst>
                <a:tab pos="0" algn="l"/>
              </a:tabLst>
            </a:pPr>
            <a:r>
              <a:rPr b="0" dirty="0" err="1" smtClean="0">
                <a:solidFill>
                  <a:schemeClr val="bg1"/>
                </a:solidFill>
                <a:latin typeface="Book Antiqua" panose="02040602050305030304" pitchFamily="18" charset="0"/>
              </a:rPr>
              <a:t>Скупштина</a:t>
            </a:r>
            <a:r>
              <a:rPr b="0" dirty="0" smtClean="0">
                <a:solidFill>
                  <a:schemeClr val="bg1"/>
                </a:solidFill>
                <a:latin typeface="Book Antiqua" panose="02040602050305030304" pitchFamily="18" charset="0"/>
              </a:rPr>
              <a:t> </a:t>
            </a:r>
            <a:r>
              <a:rPr lang="sr-Cyrl-RS" b="0" dirty="0" smtClean="0">
                <a:solidFill>
                  <a:schemeClr val="bg1"/>
                </a:solidFill>
                <a:latin typeface="Book Antiqua" panose="02040602050305030304" pitchFamily="18" charset="0"/>
              </a:rPr>
              <a:t>градске општине</a:t>
            </a:r>
            <a:endParaRPr lang="sr-Cyrl-RS" b="0" dirty="0">
              <a:solidFill>
                <a:schemeClr val="bg1"/>
              </a:solidFill>
              <a:latin typeface="Book Antiqua" panose="02040602050305030304" pitchFamily="18" charset="0"/>
            </a:endParaRPr>
          </a:p>
          <a:p>
            <a:pPr marL="115888" indent="-115888">
              <a:lnSpc>
                <a:spcPct val="150000"/>
              </a:lnSpc>
              <a:spcBef>
                <a:spcPts val="409"/>
              </a:spcBef>
              <a:buChar char="-"/>
              <a:tabLst>
                <a:tab pos="0" algn="l"/>
              </a:tabLst>
            </a:pPr>
            <a:r>
              <a:rPr b="0" dirty="0" err="1" smtClean="0">
                <a:solidFill>
                  <a:schemeClr val="bg1"/>
                </a:solidFill>
                <a:latin typeface="Book Antiqua" panose="02040602050305030304" pitchFamily="18" charset="0"/>
              </a:rPr>
              <a:t>Председник</a:t>
            </a:r>
            <a:r>
              <a:rPr b="0" dirty="0" smtClean="0">
                <a:solidFill>
                  <a:schemeClr val="bg1"/>
                </a:solidFill>
                <a:latin typeface="Book Antiqua" panose="02040602050305030304" pitchFamily="18" charset="0"/>
              </a:rPr>
              <a:t> </a:t>
            </a:r>
            <a:r>
              <a:rPr lang="sr-Cyrl-RS" b="0" dirty="0" smtClean="0">
                <a:solidFill>
                  <a:schemeClr val="bg1"/>
                </a:solidFill>
                <a:latin typeface="Book Antiqua" panose="02040602050305030304" pitchFamily="18" charset="0"/>
              </a:rPr>
              <a:t>градске </a:t>
            </a:r>
            <a:r>
              <a:rPr b="0" dirty="0" err="1" smtClean="0">
                <a:solidFill>
                  <a:schemeClr val="bg1"/>
                </a:solidFill>
                <a:latin typeface="Book Antiqua" panose="02040602050305030304" pitchFamily="18" charset="0"/>
              </a:rPr>
              <a:t>општине</a:t>
            </a:r>
            <a:r>
              <a:rPr b="0" dirty="0" smtClean="0">
                <a:solidFill>
                  <a:schemeClr val="bg1"/>
                </a:solidFill>
                <a:latin typeface="Book Antiqua" panose="02040602050305030304" pitchFamily="18" charset="0"/>
              </a:rPr>
              <a:t> </a:t>
            </a:r>
            <a:endParaRPr lang="sr-Cyrl-RS" b="0" dirty="0">
              <a:solidFill>
                <a:schemeClr val="bg1"/>
              </a:solidFill>
              <a:latin typeface="Book Antiqua" panose="02040602050305030304" pitchFamily="18" charset="0"/>
            </a:endParaRPr>
          </a:p>
          <a:p>
            <a:pPr marL="115888" indent="-115888">
              <a:lnSpc>
                <a:spcPct val="150000"/>
              </a:lnSpc>
              <a:spcBef>
                <a:spcPts val="409"/>
              </a:spcBef>
              <a:buChar char="-"/>
              <a:tabLst>
                <a:tab pos="0" algn="l"/>
              </a:tabLst>
            </a:pPr>
            <a:r>
              <a:rPr lang="sr-Cyrl-RS" b="0" dirty="0">
                <a:solidFill>
                  <a:schemeClr val="bg1"/>
                </a:solidFill>
                <a:latin typeface="Book Antiqua" panose="02040602050305030304" pitchFamily="18" charset="0"/>
              </a:rPr>
              <a:t>Веће градске општине</a:t>
            </a:r>
            <a:endParaRPr b="0" dirty="0">
              <a:solidFill>
                <a:schemeClr val="bg1"/>
              </a:solidFill>
              <a:latin typeface="Book Antiqua" panose="02040602050305030304" pitchFamily="18" charset="0"/>
            </a:endParaRPr>
          </a:p>
          <a:p>
            <a:pPr marL="115888" indent="-115888">
              <a:lnSpc>
                <a:spcPct val="150000"/>
              </a:lnSpc>
              <a:spcBef>
                <a:spcPts val="405"/>
              </a:spcBef>
              <a:buChar char="-"/>
              <a:tabLst>
                <a:tab pos="0" algn="l"/>
              </a:tabLst>
            </a:pPr>
            <a:r>
              <a:rPr lang="sr-Cyrl-RS" b="0" dirty="0">
                <a:solidFill>
                  <a:schemeClr val="bg1"/>
                </a:solidFill>
                <a:latin typeface="Book Antiqua" panose="02040602050305030304" pitchFamily="18" charset="0"/>
              </a:rPr>
              <a:t>Управа градске општине</a:t>
            </a:r>
            <a:endParaRPr b="0" dirty="0">
              <a:solidFill>
                <a:schemeClr val="bg1"/>
              </a:solidFill>
              <a:latin typeface="Book Antiqua" panose="02040602050305030304" pitchFamily="18" charset="0"/>
            </a:endParaRPr>
          </a:p>
          <a:p>
            <a:pPr marL="115888" indent="-115888">
              <a:lnSpc>
                <a:spcPct val="150000"/>
              </a:lnSpc>
              <a:spcBef>
                <a:spcPts val="409"/>
              </a:spcBef>
              <a:buChar char="-"/>
              <a:tabLst>
                <a:tab pos="0" algn="l"/>
              </a:tabLst>
            </a:pPr>
            <a:r>
              <a:rPr lang="sr-Cyrl-RS" b="0" dirty="0" smtClean="0">
                <a:solidFill>
                  <a:schemeClr val="bg1"/>
                </a:solidFill>
                <a:latin typeface="Book Antiqua" panose="02040602050305030304" pitchFamily="18" charset="0"/>
              </a:rPr>
              <a:t>Локални омбудсман</a:t>
            </a:r>
            <a:endParaRPr b="0" dirty="0">
              <a:solidFill>
                <a:schemeClr val="bg1"/>
              </a:solidFill>
              <a:latin typeface="Book Antiqua" panose="02040602050305030304" pitchFamily="18" charset="0"/>
            </a:endParaRPr>
          </a:p>
          <a:p>
            <a:pPr>
              <a:lnSpc>
                <a:spcPct val="100000"/>
              </a:lnSpc>
              <a:buFont typeface="Arial"/>
              <a:buChar char="-"/>
            </a:pPr>
            <a:endParaRPr b="0" dirty="0">
              <a:solidFill>
                <a:schemeClr val="bg1"/>
              </a:solidFill>
              <a:latin typeface="Book Antiqua" panose="02040602050305030304" pitchFamily="18" charset="0"/>
            </a:endParaRPr>
          </a:p>
        </p:txBody>
      </p:sp>
      <p:sp>
        <p:nvSpPr>
          <p:cNvPr id="4" name="object 4"/>
          <p:cNvSpPr txBox="1"/>
          <p:nvPr/>
        </p:nvSpPr>
        <p:spPr>
          <a:xfrm>
            <a:off x="5287769" y="1997455"/>
            <a:ext cx="3703831" cy="1797928"/>
          </a:xfrm>
          <a:prstGeom prst="rect">
            <a:avLst/>
          </a:prstGeom>
        </p:spPr>
        <p:txBody>
          <a:bodyPr vert="horz" wrap="square" lIns="0" tIns="12700" rIns="0" bIns="0" rtlCol="0">
            <a:spAutoFit/>
          </a:bodyPr>
          <a:lstStyle/>
          <a:p>
            <a:pPr marL="12700" marR="61594" indent="5715">
              <a:lnSpc>
                <a:spcPct val="150000"/>
              </a:lnSpc>
              <a:spcBef>
                <a:spcPts val="100"/>
              </a:spcBef>
            </a:pPr>
            <a:r>
              <a:rPr sz="2000" b="1" dirty="0">
                <a:solidFill>
                  <a:schemeClr val="bg1"/>
                </a:solidFill>
                <a:latin typeface="Book Antiqua" panose="02040602050305030304" pitchFamily="18" charset="0"/>
                <a:cs typeface="Arial"/>
              </a:rPr>
              <a:t>Индиректни корисници буџетских  </a:t>
            </a:r>
            <a:r>
              <a:rPr sz="2000" b="1" dirty="0" err="1">
                <a:solidFill>
                  <a:schemeClr val="bg1"/>
                </a:solidFill>
                <a:latin typeface="Book Antiqua" panose="02040602050305030304" pitchFamily="18" charset="0"/>
                <a:cs typeface="Arial"/>
              </a:rPr>
              <a:t>средстава</a:t>
            </a:r>
            <a:r>
              <a:rPr sz="2000" b="1" dirty="0" smtClean="0">
                <a:solidFill>
                  <a:schemeClr val="bg1"/>
                </a:solidFill>
                <a:latin typeface="Book Antiqua" panose="02040602050305030304" pitchFamily="18" charset="0"/>
                <a:cs typeface="Arial"/>
              </a:rPr>
              <a:t>:</a:t>
            </a:r>
            <a:endParaRPr lang="sr-Cyrl-RS" sz="2000" b="1" dirty="0" smtClean="0">
              <a:solidFill>
                <a:schemeClr val="bg1"/>
              </a:solidFill>
              <a:latin typeface="Book Antiqua" panose="02040602050305030304" pitchFamily="18" charset="0"/>
              <a:cs typeface="Arial"/>
            </a:endParaRPr>
          </a:p>
          <a:p>
            <a:pPr marL="12700" marR="61594" indent="5715">
              <a:lnSpc>
                <a:spcPct val="100000"/>
              </a:lnSpc>
              <a:spcBef>
                <a:spcPts val="100"/>
              </a:spcBef>
            </a:pPr>
            <a:endParaRPr lang="sr-Latn-RS" sz="1700" dirty="0" smtClean="0">
              <a:solidFill>
                <a:schemeClr val="bg1"/>
              </a:solidFill>
              <a:latin typeface="Book Antiqua" panose="02040602050305030304" pitchFamily="18" charset="0"/>
              <a:cs typeface="Arial"/>
            </a:endParaRPr>
          </a:p>
          <a:p>
            <a:pPr marL="12700" marR="61594" indent="5715">
              <a:lnSpc>
                <a:spcPct val="100000"/>
              </a:lnSpc>
              <a:spcBef>
                <a:spcPts val="100"/>
              </a:spcBef>
            </a:pPr>
            <a:endParaRPr sz="1700" dirty="0">
              <a:solidFill>
                <a:schemeClr val="bg1"/>
              </a:solidFill>
              <a:latin typeface="Book Antiqua" panose="02040602050305030304" pitchFamily="18" charset="0"/>
              <a:cs typeface="Arial"/>
            </a:endParaRPr>
          </a:p>
          <a:p>
            <a:pPr marL="115888" indent="-115888">
              <a:lnSpc>
                <a:spcPct val="100000"/>
              </a:lnSpc>
              <a:spcBef>
                <a:spcPts val="409"/>
              </a:spcBef>
              <a:buChar char="-"/>
            </a:pPr>
            <a:r>
              <a:rPr lang="sr-Cyrl-RS" sz="1700" dirty="0" smtClean="0">
                <a:solidFill>
                  <a:schemeClr val="bg1"/>
                </a:solidFill>
                <a:latin typeface="Book Antiqua" panose="02040602050305030304" pitchFamily="18" charset="0"/>
                <a:cs typeface="Arial"/>
              </a:rPr>
              <a:t>Установа културе „Стари град“</a:t>
            </a:r>
            <a:endParaRPr sz="1700" dirty="0">
              <a:solidFill>
                <a:schemeClr val="bg1"/>
              </a:solidFill>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6</a:t>
            </a:fld>
            <a:endParaRPr spc="-60" dirty="0"/>
          </a:p>
        </p:txBody>
      </p:sp>
      <p:sp>
        <p:nvSpPr>
          <p:cNvPr id="2" name="object 2"/>
          <p:cNvSpPr txBox="1">
            <a:spLocks noGrp="1"/>
          </p:cNvSpPr>
          <p:nvPr>
            <p:ph type="title"/>
          </p:nvPr>
        </p:nvSpPr>
        <p:spPr>
          <a:xfrm>
            <a:off x="1752600" y="810259"/>
            <a:ext cx="6096000" cy="482600"/>
          </a:xfrm>
          <a:prstGeom prst="rect">
            <a:avLst/>
          </a:prstGeom>
        </p:spPr>
        <p:txBody>
          <a:bodyPr vert="horz" wrap="square" lIns="0" tIns="12700" rIns="0" bIns="0" rtlCol="0">
            <a:spAutoFit/>
          </a:bodyPr>
          <a:lstStyle/>
          <a:p>
            <a:pPr marL="12700">
              <a:lnSpc>
                <a:spcPct val="100000"/>
              </a:lnSpc>
              <a:spcBef>
                <a:spcPts val="100"/>
              </a:spcBef>
            </a:pPr>
            <a:r>
              <a:rPr dirty="0">
                <a:solidFill>
                  <a:schemeClr val="bg1"/>
                </a:solidFill>
                <a:latin typeface="Book Antiqua" panose="02040602050305030304" pitchFamily="18" charset="0"/>
              </a:rPr>
              <a:t>Како настаје буџет општине?</a:t>
            </a:r>
          </a:p>
        </p:txBody>
      </p:sp>
      <p:sp>
        <p:nvSpPr>
          <p:cNvPr id="3" name="object 3"/>
          <p:cNvSpPr txBox="1"/>
          <p:nvPr/>
        </p:nvSpPr>
        <p:spPr>
          <a:xfrm>
            <a:off x="862075" y="1676400"/>
            <a:ext cx="8228454" cy="5545108"/>
          </a:xfrm>
          <a:prstGeom prst="rect">
            <a:avLst/>
          </a:prstGeom>
        </p:spPr>
        <p:txBody>
          <a:bodyPr vert="horz" wrap="square" lIns="0" tIns="12700" rIns="0" bIns="0" rtlCol="0">
            <a:spAutoFit/>
          </a:bodyPr>
          <a:lstStyle/>
          <a:p>
            <a:pPr marL="12700" marR="6985" algn="just">
              <a:lnSpc>
                <a:spcPct val="100000"/>
              </a:lnSpc>
              <a:spcBef>
                <a:spcPts val="100"/>
              </a:spcBef>
            </a:pPr>
            <a:r>
              <a:rPr sz="1700" b="1" dirty="0">
                <a:solidFill>
                  <a:schemeClr val="bg1"/>
                </a:solidFill>
                <a:latin typeface="Book Antiqua" panose="02040602050305030304" pitchFamily="18" charset="0"/>
                <a:cs typeface="Arial"/>
              </a:rPr>
              <a:t>БУЏЕТ </a:t>
            </a:r>
            <a:r>
              <a:rPr lang="sr-Cyrl-RS" sz="1700" dirty="0" smtClean="0">
                <a:solidFill>
                  <a:schemeClr val="bg1"/>
                </a:solidFill>
                <a:latin typeface="Book Antiqua" panose="02040602050305030304" pitchFamily="18" charset="0"/>
                <a:cs typeface="Arial"/>
              </a:rPr>
              <a:t>градске</a:t>
            </a:r>
            <a:r>
              <a:rPr lang="sr-Cyrl-RS" sz="1700" b="1" dirty="0" smtClean="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општине</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је правни документ који утврђује план прихода и примања и расхода и  издатака општине за буџетску, односно календарску годину.</a:t>
            </a:r>
          </a:p>
          <a:p>
            <a:pPr>
              <a:lnSpc>
                <a:spcPct val="100000"/>
              </a:lnSpc>
              <a:spcBef>
                <a:spcPts val="30"/>
              </a:spcBef>
            </a:pPr>
            <a:endParaRPr sz="1750" dirty="0">
              <a:solidFill>
                <a:schemeClr val="bg1"/>
              </a:solidFill>
              <a:latin typeface="Book Antiqua" panose="02040602050305030304" pitchFamily="18" charset="0"/>
              <a:cs typeface="Arial"/>
            </a:endParaRPr>
          </a:p>
          <a:p>
            <a:pPr marL="12700" marR="6985" algn="just">
              <a:lnSpc>
                <a:spcPct val="100000"/>
              </a:lnSpc>
            </a:pPr>
            <a:r>
              <a:rPr sz="1700" dirty="0">
                <a:solidFill>
                  <a:schemeClr val="bg1"/>
                </a:solidFill>
                <a:latin typeface="Book Antiqua" panose="02040602050305030304" pitchFamily="18" charset="0"/>
                <a:cs typeface="Arial"/>
              </a:rPr>
              <a:t>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a:t>
            </a:r>
          </a:p>
          <a:p>
            <a:pPr>
              <a:lnSpc>
                <a:spcPct val="100000"/>
              </a:lnSpc>
              <a:spcBef>
                <a:spcPts val="25"/>
              </a:spcBef>
            </a:pPr>
            <a:endParaRPr sz="1750" dirty="0">
              <a:solidFill>
                <a:schemeClr val="bg1"/>
              </a:solidFill>
              <a:latin typeface="Book Antiqua" panose="02040602050305030304" pitchFamily="18" charset="0"/>
              <a:cs typeface="Arial"/>
            </a:endParaRPr>
          </a:p>
          <a:p>
            <a:pPr marL="12700" marR="6985" algn="just">
              <a:lnSpc>
                <a:spcPct val="100000"/>
              </a:lnSpc>
              <a:spcBef>
                <a:spcPts val="5"/>
              </a:spcBef>
            </a:pPr>
            <a:r>
              <a:rPr sz="1700" dirty="0">
                <a:solidFill>
                  <a:schemeClr val="bg1"/>
                </a:solidFill>
                <a:latin typeface="Book Antiqua" panose="02040602050305030304" pitchFamily="18" charset="0"/>
                <a:cs typeface="Arial"/>
              </a:rPr>
              <a:t>Из општинског буџета се током године плаћају све обавезе локалне самоуправе. Исто  тако у буџет се сливају приходи из којих се подмирују те обавезе.</a:t>
            </a:r>
          </a:p>
          <a:p>
            <a:pPr>
              <a:lnSpc>
                <a:spcPct val="100000"/>
              </a:lnSpc>
              <a:spcBef>
                <a:spcPts val="25"/>
              </a:spcBef>
            </a:pPr>
            <a:endParaRPr sz="1750" dirty="0">
              <a:solidFill>
                <a:schemeClr val="bg1"/>
              </a:solidFill>
              <a:latin typeface="Book Antiqua" panose="02040602050305030304" pitchFamily="18" charset="0"/>
              <a:cs typeface="Arial"/>
            </a:endParaRPr>
          </a:p>
          <a:p>
            <a:pPr marL="12700" marR="6985" algn="just">
              <a:lnSpc>
                <a:spcPct val="100000"/>
              </a:lnSpc>
            </a:pPr>
            <a:r>
              <a:rPr sz="1700" dirty="0" err="1">
                <a:solidFill>
                  <a:schemeClr val="bg1"/>
                </a:solidFill>
                <a:latin typeface="Book Antiqua" panose="02040602050305030304" pitchFamily="18" charset="0"/>
                <a:cs typeface="Arial"/>
              </a:rPr>
              <a:t>Председник</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градске </a:t>
            </a:r>
            <a:r>
              <a:rPr sz="1700" dirty="0" err="1" smtClean="0">
                <a:solidFill>
                  <a:schemeClr val="bg1"/>
                </a:solidFill>
                <a:latin typeface="Book Antiqua" panose="02040602050305030304" pitchFamily="18" charset="0"/>
                <a:cs typeface="Arial"/>
              </a:rPr>
              <a:t>општине</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и локална управа спроводе општинску политику, а главна полуга те  политике и развоја је управо </a:t>
            </a:r>
            <a:r>
              <a:rPr sz="1700" dirty="0" err="1">
                <a:solidFill>
                  <a:schemeClr val="bg1"/>
                </a:solidFill>
                <a:latin typeface="Book Antiqua" panose="02040602050305030304" pitchFamily="18" charset="0"/>
                <a:cs typeface="Arial"/>
              </a:rPr>
              <a:t>буџет</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градске </a:t>
            </a:r>
            <a:r>
              <a:rPr sz="1700" dirty="0" err="1" smtClean="0">
                <a:solidFill>
                  <a:schemeClr val="bg1"/>
                </a:solidFill>
                <a:latin typeface="Book Antiqua" panose="02040602050305030304" pitchFamily="18" charset="0"/>
                <a:cs typeface="Arial"/>
              </a:rPr>
              <a:t>општине</a:t>
            </a:r>
            <a:r>
              <a:rPr sz="1700" dirty="0">
                <a:solidFill>
                  <a:schemeClr val="bg1"/>
                </a:solidFill>
                <a:latin typeface="Book Antiqua" panose="02040602050305030304" pitchFamily="18" charset="0"/>
                <a:cs typeface="Arial"/>
              </a:rPr>
              <a:t>.</a:t>
            </a:r>
          </a:p>
          <a:p>
            <a:pPr>
              <a:lnSpc>
                <a:spcPct val="100000"/>
              </a:lnSpc>
              <a:spcBef>
                <a:spcPts val="25"/>
              </a:spcBef>
            </a:pPr>
            <a:endParaRPr sz="1750" dirty="0">
              <a:solidFill>
                <a:schemeClr val="bg1"/>
              </a:solidFill>
              <a:latin typeface="Book Antiqua" panose="02040602050305030304" pitchFamily="18" charset="0"/>
              <a:cs typeface="Arial"/>
            </a:endParaRPr>
          </a:p>
          <a:p>
            <a:pPr marL="12700" marR="5080" algn="just">
              <a:lnSpc>
                <a:spcPct val="100000"/>
              </a:lnSpc>
              <a:spcBef>
                <a:spcPts val="5"/>
              </a:spcBef>
            </a:pPr>
            <a:r>
              <a:rPr sz="1700" dirty="0">
                <a:solidFill>
                  <a:schemeClr val="bg1"/>
                </a:solidFill>
                <a:latin typeface="Book Antiqua" panose="02040602050305030304" pitchFamily="18" charset="0"/>
                <a:cs typeface="Arial"/>
              </a:rPr>
              <a:t>Приликом дефинисања овог, </a:t>
            </a:r>
            <a:r>
              <a:rPr sz="1700" dirty="0" err="1" smtClean="0">
                <a:solidFill>
                  <a:schemeClr val="bg1"/>
                </a:solidFill>
                <a:latin typeface="Book Antiqua" panose="02040602050305030304" pitchFamily="18" charset="0"/>
                <a:cs typeface="Arial"/>
              </a:rPr>
              <a:t>за</a:t>
            </a:r>
            <a:r>
              <a:rPr lang="sr-Cyrl-RS" sz="1700" dirty="0" smtClean="0">
                <a:solidFill>
                  <a:schemeClr val="bg1"/>
                </a:solidFill>
                <a:latin typeface="Book Antiqua" panose="02040602050305030304" pitchFamily="18" charset="0"/>
                <a:cs typeface="Arial"/>
              </a:rPr>
              <a:t> градску</a:t>
            </a:r>
            <a:r>
              <a:rPr sz="1700" dirty="0" smtClean="0">
                <a:solidFill>
                  <a:schemeClr val="bg1"/>
                </a:solidFill>
                <a:latin typeface="Book Antiqua" panose="02040602050305030304" pitchFamily="18" charset="0"/>
                <a:cs typeface="Arial"/>
              </a:rPr>
              <a:t> </a:t>
            </a:r>
            <a:r>
              <a:rPr sz="1700" dirty="0" err="1">
                <a:solidFill>
                  <a:schemeClr val="bg1"/>
                </a:solidFill>
                <a:latin typeface="Book Antiqua" panose="02040602050305030304" pitchFamily="18" charset="0"/>
                <a:cs typeface="Arial"/>
              </a:rPr>
              <a:t>општину</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Стари град, </a:t>
            </a:r>
            <a:r>
              <a:rPr sz="1700" dirty="0" err="1" smtClean="0">
                <a:solidFill>
                  <a:schemeClr val="bg1"/>
                </a:solidFill>
                <a:latin typeface="Book Antiqua" panose="02040602050305030304" pitchFamily="18" charset="0"/>
                <a:cs typeface="Arial"/>
              </a:rPr>
              <a:t>најважнијег</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документа, руководе  се законским оквиром и прописима, стратешким приоритетима развоја и другим  елементима.</a:t>
            </a:r>
          </a:p>
          <a:p>
            <a:pPr>
              <a:lnSpc>
                <a:spcPct val="100000"/>
              </a:lnSpc>
              <a:spcBef>
                <a:spcPts val="25"/>
              </a:spcBef>
            </a:pPr>
            <a:endParaRPr sz="1750" dirty="0">
              <a:solidFill>
                <a:schemeClr val="bg1"/>
              </a:solidFill>
              <a:latin typeface="Book Antiqua" panose="02040602050305030304" pitchFamily="18" charset="0"/>
              <a:cs typeface="Arial"/>
            </a:endParaRPr>
          </a:p>
          <a:p>
            <a:pPr marL="12700" marR="8890" algn="just">
              <a:lnSpc>
                <a:spcPct val="100000"/>
              </a:lnSpc>
            </a:pPr>
            <a:r>
              <a:rPr sz="1700" dirty="0">
                <a:solidFill>
                  <a:schemeClr val="bg1"/>
                </a:solidFill>
                <a:latin typeface="Book Antiqua" panose="02040602050305030304" pitchFamily="18" charset="0"/>
                <a:cs typeface="Arial"/>
              </a:rPr>
              <a:t>Реалност је таква да постоје велике разлике између жеља и могућности, тако да  креирање буџета подразумева утврђивање приоритета и прављење компромиса.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1066801" y="749052"/>
            <a:ext cx="8991599" cy="566181"/>
          </a:xfrm>
          <a:prstGeom prst="rect">
            <a:avLst/>
          </a:prstGeom>
        </p:spPr>
        <p:txBody>
          <a:bodyPr vert="horz" wrap="square" lIns="0" tIns="12065" rIns="0" bIns="0" rtlCol="0">
            <a:spAutoFit/>
          </a:bodyPr>
          <a:lstStyle/>
          <a:p>
            <a:pPr marL="12700">
              <a:lnSpc>
                <a:spcPct val="100000"/>
              </a:lnSpc>
              <a:spcBef>
                <a:spcPts val="95"/>
              </a:spcBef>
            </a:pPr>
            <a:r>
              <a:rPr sz="3600" dirty="0">
                <a:solidFill>
                  <a:schemeClr val="bg1"/>
                </a:solidFill>
                <a:latin typeface="Book Antiqua" panose="02040602050305030304" pitchFamily="18" charset="0"/>
              </a:rPr>
              <a:t>Ко учествује у буџетском процесу?</a:t>
            </a:r>
          </a:p>
        </p:txBody>
      </p:sp>
      <p:sp>
        <p:nvSpPr>
          <p:cNvPr id="3" name="object 3"/>
          <p:cNvSpPr/>
          <p:nvPr/>
        </p:nvSpPr>
        <p:spPr>
          <a:xfrm>
            <a:off x="1371600" y="1600200"/>
            <a:ext cx="6705600" cy="520054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512389" y="3283585"/>
            <a:ext cx="2889885" cy="1653658"/>
          </a:xfrm>
          <a:prstGeom prst="rect">
            <a:avLst/>
          </a:prstGeom>
        </p:spPr>
        <p:txBody>
          <a:bodyPr vert="horz" wrap="square" lIns="0" tIns="78105" rIns="0" bIns="0" rtlCol="0">
            <a:spAutoFit/>
          </a:bodyPr>
          <a:lstStyle/>
          <a:p>
            <a:pPr marL="338455" indent="-116205">
              <a:lnSpc>
                <a:spcPct val="100000"/>
              </a:lnSpc>
              <a:spcBef>
                <a:spcPts val="409"/>
              </a:spcBef>
              <a:buChar char="-"/>
              <a:tabLst>
                <a:tab pos="339090" algn="l"/>
              </a:tabLst>
            </a:pPr>
            <a:r>
              <a:rPr lang="ru-RU" sz="1400" b="0" dirty="0" smtClean="0">
                <a:solidFill>
                  <a:schemeClr val="bg1"/>
                </a:solidFill>
                <a:latin typeface="Book Antiqua" panose="02040602050305030304" pitchFamily="18" charset="0"/>
              </a:rPr>
              <a:t>Скупштина градске општине</a:t>
            </a:r>
          </a:p>
          <a:p>
            <a:pPr marL="338455" indent="-116205">
              <a:lnSpc>
                <a:spcPct val="100000"/>
              </a:lnSpc>
              <a:spcBef>
                <a:spcPts val="409"/>
              </a:spcBef>
              <a:buChar char="-"/>
              <a:tabLst>
                <a:tab pos="339090" algn="l"/>
              </a:tabLst>
            </a:pPr>
            <a:r>
              <a:rPr lang="ru-RU" sz="1400" b="0" dirty="0" smtClean="0">
                <a:solidFill>
                  <a:schemeClr val="bg1"/>
                </a:solidFill>
                <a:latin typeface="Book Antiqua" panose="02040602050305030304" pitchFamily="18" charset="0"/>
              </a:rPr>
              <a:t>Председник градске општине </a:t>
            </a:r>
          </a:p>
          <a:p>
            <a:pPr marL="338455" indent="-116205">
              <a:lnSpc>
                <a:spcPct val="100000"/>
              </a:lnSpc>
              <a:spcBef>
                <a:spcPts val="409"/>
              </a:spcBef>
              <a:buChar char="-"/>
              <a:tabLst>
                <a:tab pos="339090" algn="l"/>
              </a:tabLst>
            </a:pPr>
            <a:r>
              <a:rPr lang="ru-RU" sz="1400" b="0" dirty="0" smtClean="0">
                <a:solidFill>
                  <a:schemeClr val="bg1"/>
                </a:solidFill>
                <a:latin typeface="Book Antiqua" panose="02040602050305030304" pitchFamily="18" charset="0"/>
              </a:rPr>
              <a:t>Веће градске општине</a:t>
            </a:r>
          </a:p>
          <a:p>
            <a:pPr marL="338455" indent="-116205">
              <a:lnSpc>
                <a:spcPct val="100000"/>
              </a:lnSpc>
              <a:spcBef>
                <a:spcPts val="405"/>
              </a:spcBef>
              <a:buChar char="-"/>
              <a:tabLst>
                <a:tab pos="339090" algn="l"/>
              </a:tabLst>
            </a:pPr>
            <a:r>
              <a:rPr lang="ru-RU" sz="1400" b="0" dirty="0" smtClean="0">
                <a:solidFill>
                  <a:schemeClr val="bg1"/>
                </a:solidFill>
                <a:latin typeface="Book Antiqua" panose="02040602050305030304" pitchFamily="18" charset="0"/>
              </a:rPr>
              <a:t>Управа градске општине</a:t>
            </a:r>
          </a:p>
          <a:p>
            <a:pPr marL="330835" indent="-116205">
              <a:lnSpc>
                <a:spcPct val="100000"/>
              </a:lnSpc>
              <a:spcBef>
                <a:spcPts val="409"/>
              </a:spcBef>
              <a:buChar char="-"/>
              <a:tabLst>
                <a:tab pos="331470" algn="l"/>
              </a:tabLst>
            </a:pPr>
            <a:r>
              <a:rPr lang="ru-RU" sz="1400" b="0" dirty="0" smtClean="0">
                <a:solidFill>
                  <a:schemeClr val="bg1"/>
                </a:solidFill>
                <a:latin typeface="Book Antiqua" panose="02040602050305030304" pitchFamily="18" charset="0"/>
              </a:rPr>
              <a:t>Локални омбудсман</a:t>
            </a:r>
          </a:p>
          <a:p>
            <a:pPr algn="ctr">
              <a:lnSpc>
                <a:spcPct val="100000"/>
              </a:lnSpc>
              <a:spcBef>
                <a:spcPts val="615"/>
              </a:spcBef>
            </a:pPr>
            <a:endParaRPr sz="1400" dirty="0">
              <a:latin typeface="Book Antiqua" panose="02040602050305030304" pitchFamily="18" charset="0"/>
              <a:cs typeface="Arial"/>
            </a:endParaRPr>
          </a:p>
        </p:txBody>
      </p:sp>
      <p:sp>
        <p:nvSpPr>
          <p:cNvPr id="10" name="object 10"/>
          <p:cNvSpPr txBox="1"/>
          <p:nvPr/>
        </p:nvSpPr>
        <p:spPr>
          <a:xfrm>
            <a:off x="1447800" y="2842767"/>
            <a:ext cx="1981200" cy="858633"/>
          </a:xfrm>
          <a:prstGeom prst="rect">
            <a:avLst/>
          </a:prstGeom>
        </p:spPr>
        <p:txBody>
          <a:bodyPr vert="horz" wrap="square" lIns="0" tIns="12065" rIns="0" bIns="0" rtlCol="0">
            <a:spAutoFit/>
          </a:bodyPr>
          <a:lstStyle/>
          <a:p>
            <a:pPr marL="12700" marR="5080" algn="ctr">
              <a:lnSpc>
                <a:spcPct val="127299"/>
              </a:lnSpc>
              <a:spcBef>
                <a:spcPts val="95"/>
              </a:spcBef>
            </a:pPr>
            <a:r>
              <a:rPr sz="1400" dirty="0" err="1" smtClean="0">
                <a:solidFill>
                  <a:schemeClr val="bg1"/>
                </a:solidFill>
                <a:latin typeface="Book Antiqua" panose="02040602050305030304" pitchFamily="18" charset="0"/>
                <a:cs typeface="Arial"/>
              </a:rPr>
              <a:t>Установ</a:t>
            </a:r>
            <a:r>
              <a:rPr lang="sr-Cyrl-RS" sz="1400" dirty="0" smtClean="0">
                <a:solidFill>
                  <a:schemeClr val="bg1"/>
                </a:solidFill>
                <a:latin typeface="Book Antiqua" panose="02040602050305030304" pitchFamily="18" charset="0"/>
                <a:cs typeface="Arial"/>
              </a:rPr>
              <a:t>а</a:t>
            </a:r>
            <a:r>
              <a:rPr sz="1400" dirty="0" smtClean="0">
                <a:solidFill>
                  <a:schemeClr val="bg1"/>
                </a:solidFill>
                <a:latin typeface="Book Antiqua" panose="02040602050305030304" pitchFamily="18" charset="0"/>
                <a:cs typeface="Arial"/>
              </a:rPr>
              <a:t> </a:t>
            </a:r>
            <a:r>
              <a:rPr sz="1400" dirty="0" err="1" smtClean="0">
                <a:solidFill>
                  <a:schemeClr val="bg1"/>
                </a:solidFill>
                <a:latin typeface="Book Antiqua" panose="02040602050305030304" pitchFamily="18" charset="0"/>
                <a:cs typeface="Arial"/>
              </a:rPr>
              <a:t>културе</a:t>
            </a:r>
            <a:endParaRPr lang="sr-Cyrl-RS" sz="1400" dirty="0" smtClean="0">
              <a:solidFill>
                <a:schemeClr val="bg1"/>
              </a:solidFill>
              <a:latin typeface="Book Antiqua" panose="02040602050305030304" pitchFamily="18" charset="0"/>
              <a:cs typeface="Arial"/>
            </a:endParaRPr>
          </a:p>
          <a:p>
            <a:pPr marL="12700" marR="5080" algn="ctr">
              <a:lnSpc>
                <a:spcPct val="127299"/>
              </a:lnSpc>
              <a:spcBef>
                <a:spcPts val="95"/>
              </a:spcBef>
            </a:pPr>
            <a:r>
              <a:rPr lang="sr-Cyrl-RS" sz="1400" dirty="0" smtClean="0">
                <a:solidFill>
                  <a:schemeClr val="bg1"/>
                </a:solidFill>
                <a:latin typeface="Book Antiqua" panose="02040602050305030304" pitchFamily="18" charset="0"/>
                <a:cs typeface="Arial"/>
              </a:rPr>
              <a:t>Основне школе</a:t>
            </a:r>
          </a:p>
          <a:p>
            <a:pPr marL="12700" marR="5080" algn="ctr">
              <a:lnSpc>
                <a:spcPct val="127299"/>
              </a:lnSpc>
              <a:spcBef>
                <a:spcPts val="95"/>
              </a:spcBef>
            </a:pPr>
            <a:r>
              <a:rPr lang="sr-Cyrl-RS" sz="1400" dirty="0" smtClean="0">
                <a:solidFill>
                  <a:schemeClr val="bg1"/>
                </a:solidFill>
                <a:latin typeface="Book Antiqua" panose="02040602050305030304" pitchFamily="18" charset="0"/>
                <a:cs typeface="Arial"/>
              </a:rPr>
              <a:t>Црвени крст</a:t>
            </a:r>
            <a:endParaRPr sz="1400" dirty="0">
              <a:solidFill>
                <a:schemeClr val="bg1"/>
              </a:solidFill>
              <a:latin typeface="Book Antiqua" panose="02040602050305030304" pitchFamily="18" charset="0"/>
              <a:cs typeface="Arial"/>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60" dirty="0"/>
              <a:t>7</a:t>
            </a:fld>
            <a:endParaRPr spc="-60" dirty="0"/>
          </a:p>
        </p:txBody>
      </p:sp>
      <p:sp>
        <p:nvSpPr>
          <p:cNvPr id="11" name="object 11"/>
          <p:cNvSpPr txBox="1"/>
          <p:nvPr/>
        </p:nvSpPr>
        <p:spPr>
          <a:xfrm>
            <a:off x="6477000" y="6019800"/>
            <a:ext cx="1008381" cy="389850"/>
          </a:xfrm>
          <a:prstGeom prst="rect">
            <a:avLst/>
          </a:prstGeom>
        </p:spPr>
        <p:txBody>
          <a:bodyPr vert="horz" wrap="square" lIns="0" tIns="30480" rIns="0" bIns="0" rtlCol="0">
            <a:spAutoFit/>
          </a:bodyPr>
          <a:lstStyle/>
          <a:p>
            <a:pPr marL="13970" marR="8255" algn="ctr">
              <a:lnSpc>
                <a:spcPts val="1320"/>
              </a:lnSpc>
              <a:spcBef>
                <a:spcPts val="240"/>
              </a:spcBef>
            </a:pPr>
            <a:r>
              <a:rPr lang="sr-Cyrl-RS" sz="1400" dirty="0" smtClean="0">
                <a:solidFill>
                  <a:srgbClr val="FFFFFF"/>
                </a:solidFill>
                <a:latin typeface="Book Antiqua" panose="02040602050305030304" pitchFamily="18" charset="0"/>
                <a:cs typeface="Arial"/>
              </a:rPr>
              <a:t>Остала</a:t>
            </a:r>
          </a:p>
          <a:p>
            <a:pPr marL="13970" marR="8255" algn="ctr">
              <a:lnSpc>
                <a:spcPts val="1320"/>
              </a:lnSpc>
              <a:spcBef>
                <a:spcPts val="240"/>
              </a:spcBef>
            </a:pPr>
            <a:r>
              <a:rPr lang="sr-Cyrl-RS" sz="1400" dirty="0" smtClean="0">
                <a:solidFill>
                  <a:srgbClr val="FFFFFF"/>
                </a:solidFill>
                <a:latin typeface="Book Antiqua" panose="02040602050305030304" pitchFamily="18" charset="0"/>
                <a:cs typeface="Arial"/>
              </a:rPr>
              <a:t>удружења</a:t>
            </a:r>
            <a:endParaRPr sz="1400" dirty="0">
              <a:latin typeface="Book Antiqua" panose="02040602050305030304" pitchFamily="18" charset="0"/>
              <a:cs typeface="Arial"/>
            </a:endParaRPr>
          </a:p>
        </p:txBody>
      </p:sp>
      <p:sp>
        <p:nvSpPr>
          <p:cNvPr id="12" name="object 12"/>
          <p:cNvSpPr txBox="1"/>
          <p:nvPr/>
        </p:nvSpPr>
        <p:spPr>
          <a:xfrm>
            <a:off x="6872222" y="4495800"/>
            <a:ext cx="995173" cy="227626"/>
          </a:xfrm>
          <a:prstGeom prst="rect">
            <a:avLst/>
          </a:prstGeom>
        </p:spPr>
        <p:txBody>
          <a:bodyPr vert="horz" wrap="square" lIns="0" tIns="12065" rIns="0" bIns="0" rtlCol="0">
            <a:spAutoFit/>
          </a:bodyPr>
          <a:lstStyle/>
          <a:p>
            <a:pPr marL="12700" marR="5080" algn="ctr">
              <a:lnSpc>
                <a:spcPct val="100000"/>
              </a:lnSpc>
              <a:spcBef>
                <a:spcPts val="95"/>
              </a:spcBef>
            </a:pPr>
            <a:r>
              <a:rPr sz="1400" dirty="0" err="1" smtClean="0">
                <a:solidFill>
                  <a:srgbClr val="FFFFFF"/>
                </a:solidFill>
                <a:latin typeface="Book Antiqua" panose="02040602050305030304" pitchFamily="18" charset="0"/>
                <a:cs typeface="Arial"/>
              </a:rPr>
              <a:t>Грађани</a:t>
            </a:r>
            <a:endParaRPr sz="1400" dirty="0">
              <a:latin typeface="Book Antiqua" panose="02040602050305030304" pitchFamily="18" charset="0"/>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1143001" y="1107439"/>
            <a:ext cx="7391400" cy="474489"/>
          </a:xfrm>
          <a:prstGeom prst="rect">
            <a:avLst/>
          </a:prstGeom>
        </p:spPr>
        <p:txBody>
          <a:bodyPr vert="horz" wrap="square" lIns="0" tIns="12700" rIns="0" bIns="0" rtlCol="0">
            <a:spAutoFit/>
          </a:bodyPr>
          <a:lstStyle/>
          <a:p>
            <a:pPr marL="12700" algn="ctr">
              <a:lnSpc>
                <a:spcPct val="100000"/>
              </a:lnSpc>
              <a:spcBef>
                <a:spcPts val="100"/>
              </a:spcBef>
            </a:pPr>
            <a:r>
              <a:rPr dirty="0">
                <a:solidFill>
                  <a:schemeClr val="bg1"/>
                </a:solidFill>
                <a:latin typeface="Book Antiqua" panose="02040602050305030304" pitchFamily="18" charset="0"/>
              </a:rPr>
              <a:t>На основу чега се доноси буџет?</a:t>
            </a:r>
          </a:p>
        </p:txBody>
      </p:sp>
      <p:grpSp>
        <p:nvGrpSpPr>
          <p:cNvPr id="3" name="object 3"/>
          <p:cNvGrpSpPr/>
          <p:nvPr/>
        </p:nvGrpSpPr>
        <p:grpSpPr>
          <a:xfrm>
            <a:off x="914401" y="2534412"/>
            <a:ext cx="2505582" cy="3964304"/>
            <a:chOff x="1412747" y="2534412"/>
            <a:chExt cx="2007235" cy="3964304"/>
          </a:xfrm>
        </p:grpSpPr>
        <p:sp>
          <p:nvSpPr>
            <p:cNvPr id="4" name="object 4"/>
            <p:cNvSpPr/>
            <p:nvPr/>
          </p:nvSpPr>
          <p:spPr>
            <a:xfrm>
              <a:off x="2877312" y="3105924"/>
              <a:ext cx="542925" cy="3392804"/>
            </a:xfrm>
            <a:custGeom>
              <a:avLst/>
              <a:gdLst/>
              <a:ahLst/>
              <a:cxnLst/>
              <a:rect l="l" t="t" r="r" b="b"/>
              <a:pathLst>
                <a:path w="542925" h="3392804">
                  <a:moveTo>
                    <a:pt x="542544" y="0"/>
                  </a:moveTo>
                  <a:lnTo>
                    <a:pt x="265176" y="0"/>
                  </a:lnTo>
                  <a:lnTo>
                    <a:pt x="259080" y="6096"/>
                  </a:lnTo>
                  <a:lnTo>
                    <a:pt x="259080" y="1303020"/>
                  </a:lnTo>
                  <a:lnTo>
                    <a:pt x="0" y="1303020"/>
                  </a:lnTo>
                  <a:lnTo>
                    <a:pt x="0" y="1328928"/>
                  </a:lnTo>
                  <a:lnTo>
                    <a:pt x="246888" y="1328928"/>
                  </a:lnTo>
                  <a:lnTo>
                    <a:pt x="246888" y="1458468"/>
                  </a:lnTo>
                  <a:lnTo>
                    <a:pt x="246888" y="2223516"/>
                  </a:lnTo>
                  <a:lnTo>
                    <a:pt x="246888" y="2802636"/>
                  </a:lnTo>
                  <a:lnTo>
                    <a:pt x="246888" y="3387852"/>
                  </a:lnTo>
                  <a:lnTo>
                    <a:pt x="252984" y="3392424"/>
                  </a:lnTo>
                  <a:lnTo>
                    <a:pt x="272796" y="3392424"/>
                  </a:lnTo>
                  <a:lnTo>
                    <a:pt x="519684" y="3392424"/>
                  </a:lnTo>
                  <a:lnTo>
                    <a:pt x="519684" y="3368040"/>
                  </a:lnTo>
                  <a:lnTo>
                    <a:pt x="272796" y="3368040"/>
                  </a:lnTo>
                  <a:lnTo>
                    <a:pt x="272796" y="2808732"/>
                  </a:lnTo>
                  <a:lnTo>
                    <a:pt x="519684" y="2808732"/>
                  </a:lnTo>
                  <a:lnTo>
                    <a:pt x="519684" y="2782824"/>
                  </a:lnTo>
                  <a:lnTo>
                    <a:pt x="272796" y="2782824"/>
                  </a:lnTo>
                  <a:lnTo>
                    <a:pt x="272796" y="2229612"/>
                  </a:lnTo>
                  <a:lnTo>
                    <a:pt x="519684" y="2229612"/>
                  </a:lnTo>
                  <a:lnTo>
                    <a:pt x="519684" y="2203704"/>
                  </a:lnTo>
                  <a:lnTo>
                    <a:pt x="272796" y="2203704"/>
                  </a:lnTo>
                  <a:lnTo>
                    <a:pt x="272796" y="1464564"/>
                  </a:lnTo>
                  <a:lnTo>
                    <a:pt x="519684" y="1464564"/>
                  </a:lnTo>
                  <a:lnTo>
                    <a:pt x="519684" y="1438656"/>
                  </a:lnTo>
                  <a:lnTo>
                    <a:pt x="272796" y="1438656"/>
                  </a:lnTo>
                  <a:lnTo>
                    <a:pt x="272796" y="1328928"/>
                  </a:lnTo>
                  <a:lnTo>
                    <a:pt x="278892" y="1328928"/>
                  </a:lnTo>
                  <a:lnTo>
                    <a:pt x="284988" y="1322832"/>
                  </a:lnTo>
                  <a:lnTo>
                    <a:pt x="284988" y="25908"/>
                  </a:lnTo>
                  <a:lnTo>
                    <a:pt x="542544" y="25908"/>
                  </a:lnTo>
                  <a:lnTo>
                    <a:pt x="542544" y="0"/>
                  </a:lnTo>
                  <a:close/>
                </a:path>
              </a:pathLst>
            </a:custGeom>
            <a:solidFill>
              <a:srgbClr val="3D6595"/>
            </a:solidFill>
          </p:spPr>
          <p:txBody>
            <a:bodyPr wrap="square" lIns="0" tIns="0" rIns="0" bIns="0" rtlCol="0"/>
            <a:lstStyle/>
            <a:p>
              <a:endParaRPr>
                <a:latin typeface="Book Antiqua" panose="02040602050305030304" pitchFamily="18" charset="0"/>
              </a:endParaRPr>
            </a:p>
          </p:txBody>
        </p:sp>
        <p:sp>
          <p:nvSpPr>
            <p:cNvPr id="5" name="object 5"/>
            <p:cNvSpPr/>
            <p:nvPr/>
          </p:nvSpPr>
          <p:spPr>
            <a:xfrm>
              <a:off x="1412747" y="2534412"/>
              <a:ext cx="1472183" cy="3774947"/>
            </a:xfrm>
            <a:prstGeom prst="rect">
              <a:avLst/>
            </a:prstGeom>
            <a:blipFill>
              <a:blip r:embed="rId3" cstate="print"/>
              <a:stretch>
                <a:fillRect/>
              </a:stretch>
            </a:blipFill>
          </p:spPr>
          <p:txBody>
            <a:bodyPr wrap="square" lIns="0" tIns="0" rIns="0" bIns="0" rtlCol="0"/>
            <a:lstStyle/>
            <a:p>
              <a:endParaRPr>
                <a:latin typeface="Book Antiqua" panose="02040602050305030304" pitchFamily="18" charset="0"/>
              </a:endParaRPr>
            </a:p>
          </p:txBody>
        </p:sp>
      </p:grpSp>
      <p:sp>
        <p:nvSpPr>
          <p:cNvPr id="6" name="object 6"/>
          <p:cNvSpPr txBox="1"/>
          <p:nvPr/>
        </p:nvSpPr>
        <p:spPr>
          <a:xfrm>
            <a:off x="971878" y="3259326"/>
            <a:ext cx="1713226" cy="2175596"/>
          </a:xfrm>
          <a:prstGeom prst="rect">
            <a:avLst/>
          </a:prstGeom>
        </p:spPr>
        <p:txBody>
          <a:bodyPr vert="horz" wrap="square" lIns="0" tIns="51435" rIns="0" bIns="0" rtlCol="0">
            <a:spAutoFit/>
          </a:bodyPr>
          <a:lstStyle/>
          <a:p>
            <a:pPr marL="12700" marR="5080" indent="635" algn="ctr">
              <a:lnSpc>
                <a:spcPct val="91500"/>
              </a:lnSpc>
              <a:spcBef>
                <a:spcPts val="405"/>
              </a:spcBef>
            </a:pPr>
            <a:r>
              <a:rPr sz="3000" dirty="0">
                <a:latin typeface="Book Antiqua" panose="02040602050305030304" pitchFamily="18" charset="0"/>
                <a:cs typeface="Arial"/>
              </a:rPr>
              <a:t>На  основу  чега се  доноси </a:t>
            </a:r>
            <a:r>
              <a:rPr sz="3000" dirty="0">
                <a:latin typeface="Book Antiqua" panose="02040602050305030304" pitchFamily="18" charset="0"/>
                <a:cs typeface="Times New Roman"/>
              </a:rPr>
              <a:t> </a:t>
            </a:r>
            <a:r>
              <a:rPr sz="3000" dirty="0">
                <a:latin typeface="Book Antiqua" panose="02040602050305030304" pitchFamily="18" charset="0"/>
                <a:cs typeface="Arial"/>
              </a:rPr>
              <a:t>буџет?</a:t>
            </a:r>
          </a:p>
        </p:txBody>
      </p:sp>
      <p:sp>
        <p:nvSpPr>
          <p:cNvPr id="7" name="object 7"/>
          <p:cNvSpPr/>
          <p:nvPr/>
        </p:nvSpPr>
        <p:spPr>
          <a:xfrm>
            <a:off x="3266634" y="2190762"/>
            <a:ext cx="5445249" cy="1839467"/>
          </a:xfrm>
          <a:prstGeom prst="rect">
            <a:avLst/>
          </a:prstGeom>
          <a:blipFill>
            <a:blip r:embed="rId4" cstate="print"/>
            <a:stretch>
              <a:fillRect/>
            </a:stretch>
          </a:blipFill>
        </p:spPr>
        <p:txBody>
          <a:bodyPr wrap="square" lIns="0" tIns="0" rIns="0" bIns="0" rtlCol="0"/>
          <a:lstStyle/>
          <a:p>
            <a:endParaRPr>
              <a:latin typeface="Book Antiqua" panose="02040602050305030304" pitchFamily="18" charset="0"/>
            </a:endParaRPr>
          </a:p>
        </p:txBody>
      </p:sp>
      <p:sp>
        <p:nvSpPr>
          <p:cNvPr id="8" name="object 8"/>
          <p:cNvSpPr txBox="1"/>
          <p:nvPr/>
        </p:nvSpPr>
        <p:spPr>
          <a:xfrm>
            <a:off x="3417822" y="2116936"/>
            <a:ext cx="4936745" cy="1113382"/>
          </a:xfrm>
          <a:prstGeom prst="rect">
            <a:avLst/>
          </a:prstGeom>
        </p:spPr>
        <p:txBody>
          <a:bodyPr vert="horz" wrap="square" lIns="0" tIns="70485" rIns="0" bIns="0" rtlCol="0">
            <a:spAutoFit/>
          </a:bodyPr>
          <a:lstStyle/>
          <a:p>
            <a:pPr marL="12700">
              <a:lnSpc>
                <a:spcPct val="100000"/>
              </a:lnSpc>
              <a:spcBef>
                <a:spcPts val="555"/>
              </a:spcBef>
            </a:pPr>
            <a:r>
              <a:rPr sz="1400" dirty="0">
                <a:latin typeface="Book Antiqua" panose="02040602050305030304" pitchFamily="18" charset="0"/>
                <a:cs typeface="Arial"/>
              </a:rPr>
              <a:t>Закони и прописи:</a:t>
            </a:r>
          </a:p>
          <a:p>
            <a:pPr marL="12700" marR="5080">
              <a:lnSpc>
                <a:spcPct val="127099"/>
              </a:lnSpc>
            </a:pPr>
            <a:r>
              <a:rPr sz="1400" dirty="0">
                <a:latin typeface="Book Antiqua" panose="02040602050305030304" pitchFamily="18" charset="0"/>
                <a:cs typeface="Arial"/>
              </a:rPr>
              <a:t>Закон о финансирању локалне самоуправе,  Закон о буџетском систему,</a:t>
            </a:r>
          </a:p>
          <a:p>
            <a:pPr marL="12700">
              <a:lnSpc>
                <a:spcPct val="100000"/>
              </a:lnSpc>
              <a:spcBef>
                <a:spcPts val="455"/>
              </a:spcBef>
            </a:pPr>
            <a:r>
              <a:rPr sz="1400" dirty="0">
                <a:latin typeface="Book Antiqua" panose="02040602050305030304" pitchFamily="18" charset="0"/>
                <a:cs typeface="Arial"/>
              </a:rPr>
              <a:t>Закон о локалној самоуправи,</a:t>
            </a:r>
          </a:p>
        </p:txBody>
      </p:sp>
      <p:sp>
        <p:nvSpPr>
          <p:cNvPr id="9" name="object 9"/>
          <p:cNvSpPr txBox="1"/>
          <p:nvPr/>
        </p:nvSpPr>
        <p:spPr>
          <a:xfrm>
            <a:off x="3417821" y="3259326"/>
            <a:ext cx="5116579" cy="686085"/>
          </a:xfrm>
          <a:prstGeom prst="rect">
            <a:avLst/>
          </a:prstGeom>
        </p:spPr>
        <p:txBody>
          <a:bodyPr vert="horz" wrap="square" lIns="0" tIns="34290" rIns="0" bIns="0" rtlCol="0">
            <a:spAutoFit/>
          </a:bodyPr>
          <a:lstStyle/>
          <a:p>
            <a:pPr marL="12700" marR="5080">
              <a:lnSpc>
                <a:spcPts val="1540"/>
              </a:lnSpc>
              <a:spcBef>
                <a:spcPts val="270"/>
              </a:spcBef>
            </a:pPr>
            <a:r>
              <a:rPr sz="1400" dirty="0">
                <a:latin typeface="Book Antiqua" panose="02040602050305030304" pitchFamily="18" charset="0"/>
                <a:cs typeface="Arial"/>
              </a:rPr>
              <a:t>Упутство Министарства финансија за припрему одлуке о буџету  за 2021. годину и др.</a:t>
            </a:r>
          </a:p>
          <a:p>
            <a:pPr marL="12700">
              <a:lnSpc>
                <a:spcPct val="100000"/>
              </a:lnSpc>
              <a:spcBef>
                <a:spcPts val="425"/>
              </a:spcBef>
            </a:pPr>
            <a:r>
              <a:rPr sz="1400" dirty="0">
                <a:latin typeface="Book Antiqua" panose="02040602050305030304" pitchFamily="18" charset="0"/>
                <a:cs typeface="Arial"/>
              </a:rPr>
              <a:t>Сви посебни прописи којима су утврђене надлежности ЈЛС</a:t>
            </a:r>
          </a:p>
        </p:txBody>
      </p:sp>
      <p:sp>
        <p:nvSpPr>
          <p:cNvPr id="10" name="object 10"/>
          <p:cNvSpPr/>
          <p:nvPr/>
        </p:nvSpPr>
        <p:spPr>
          <a:xfrm>
            <a:off x="3266634" y="4173100"/>
            <a:ext cx="5471155" cy="769619"/>
          </a:xfrm>
          <a:prstGeom prst="rect">
            <a:avLst/>
          </a:prstGeom>
          <a:blipFill>
            <a:blip r:embed="rId5" cstate="print"/>
            <a:stretch>
              <a:fillRect/>
            </a:stretch>
          </a:blipFill>
        </p:spPr>
        <p:txBody>
          <a:bodyPr wrap="square" lIns="0" tIns="0" rIns="0" bIns="0" rtlCol="0"/>
          <a:lstStyle/>
          <a:p>
            <a:endParaRPr>
              <a:latin typeface="Book Antiqua" panose="02040602050305030304" pitchFamily="18" charset="0"/>
            </a:endParaRPr>
          </a:p>
        </p:txBody>
      </p:sp>
      <p:sp>
        <p:nvSpPr>
          <p:cNvPr id="11" name="object 11"/>
          <p:cNvSpPr txBox="1"/>
          <p:nvPr/>
        </p:nvSpPr>
        <p:spPr>
          <a:xfrm>
            <a:off x="3393438" y="4266064"/>
            <a:ext cx="5140962" cy="565989"/>
          </a:xfrm>
          <a:prstGeom prst="rect">
            <a:avLst/>
          </a:prstGeom>
        </p:spPr>
        <p:txBody>
          <a:bodyPr vert="horz" wrap="square" lIns="0" tIns="12700" rIns="0" bIns="0" rtlCol="0">
            <a:spAutoFit/>
          </a:bodyPr>
          <a:lstStyle/>
          <a:p>
            <a:pPr marL="12700" marR="1207135">
              <a:lnSpc>
                <a:spcPct val="127099"/>
              </a:lnSpc>
              <a:spcBef>
                <a:spcPts val="100"/>
              </a:spcBef>
            </a:pPr>
            <a:r>
              <a:rPr sz="1400" dirty="0">
                <a:latin typeface="Book Antiqua" panose="02040602050305030304" pitchFamily="18" charset="0"/>
                <a:cs typeface="Arial"/>
              </a:rPr>
              <a:t>Стратешки документи:  Стратегија развоја</a:t>
            </a:r>
          </a:p>
          <a:p>
            <a:pPr marL="12700">
              <a:lnSpc>
                <a:spcPct val="100000"/>
              </a:lnSpc>
              <a:spcBef>
                <a:spcPts val="455"/>
              </a:spcBef>
            </a:pPr>
            <a:r>
              <a:rPr sz="1400" dirty="0">
                <a:latin typeface="Book Antiqua" panose="02040602050305030304" pitchFamily="18" charset="0"/>
                <a:cs typeface="Arial"/>
              </a:rPr>
              <a:t>Акциони планови за поједине области</a:t>
            </a:r>
          </a:p>
        </p:txBody>
      </p:sp>
      <p:sp>
        <p:nvSpPr>
          <p:cNvPr id="12" name="object 12"/>
          <p:cNvSpPr/>
          <p:nvPr/>
        </p:nvSpPr>
        <p:spPr>
          <a:xfrm>
            <a:off x="3266634" y="5119119"/>
            <a:ext cx="5437246" cy="396240"/>
          </a:xfrm>
          <a:prstGeom prst="rect">
            <a:avLst/>
          </a:prstGeom>
          <a:blipFill>
            <a:blip r:embed="rId6" cstate="print"/>
            <a:stretch>
              <a:fillRect/>
            </a:stretch>
          </a:blipFill>
        </p:spPr>
        <p:txBody>
          <a:bodyPr wrap="square" lIns="0" tIns="0" rIns="0" bIns="0" rtlCol="0"/>
          <a:lstStyle/>
          <a:p>
            <a:endParaRPr>
              <a:latin typeface="Book Antiqua" panose="02040602050305030304" pitchFamily="18" charset="0"/>
            </a:endParaRPr>
          </a:p>
        </p:txBody>
      </p:sp>
      <p:sp>
        <p:nvSpPr>
          <p:cNvPr id="13" name="object 13"/>
          <p:cNvSpPr txBox="1"/>
          <p:nvPr/>
        </p:nvSpPr>
        <p:spPr>
          <a:xfrm>
            <a:off x="3393438" y="5181089"/>
            <a:ext cx="4226562"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Book Antiqua" panose="02040602050305030304" pitchFamily="18" charset="0"/>
                <a:cs typeface="Arial"/>
              </a:rPr>
              <a:t>Потребе буџетских корисника</a:t>
            </a:r>
          </a:p>
        </p:txBody>
      </p:sp>
      <p:grpSp>
        <p:nvGrpSpPr>
          <p:cNvPr id="14" name="object 14"/>
          <p:cNvGrpSpPr/>
          <p:nvPr/>
        </p:nvGrpSpPr>
        <p:grpSpPr>
          <a:xfrm>
            <a:off x="3271849" y="5684528"/>
            <a:ext cx="5471155" cy="990600"/>
            <a:chOff x="3386328" y="5701284"/>
            <a:chExt cx="4939665" cy="990600"/>
          </a:xfrm>
        </p:grpSpPr>
        <p:sp>
          <p:nvSpPr>
            <p:cNvPr id="15" name="object 15"/>
            <p:cNvSpPr/>
            <p:nvPr/>
          </p:nvSpPr>
          <p:spPr>
            <a:xfrm>
              <a:off x="3386328" y="5701284"/>
              <a:ext cx="4914900" cy="396240"/>
            </a:xfrm>
            <a:prstGeom prst="rect">
              <a:avLst/>
            </a:prstGeom>
            <a:blipFill>
              <a:blip r:embed="rId7" cstate="print"/>
              <a:stretch>
                <a:fillRect/>
              </a:stretch>
            </a:blipFill>
          </p:spPr>
          <p:txBody>
            <a:bodyPr wrap="square" lIns="0" tIns="0" rIns="0" bIns="0" rtlCol="0"/>
            <a:lstStyle/>
            <a:p>
              <a:endParaRPr>
                <a:latin typeface="Book Antiqua" panose="02040602050305030304" pitchFamily="18" charset="0"/>
              </a:endParaRPr>
            </a:p>
          </p:txBody>
        </p:sp>
        <p:sp>
          <p:nvSpPr>
            <p:cNvPr id="16" name="object 16"/>
            <p:cNvSpPr/>
            <p:nvPr/>
          </p:nvSpPr>
          <p:spPr>
            <a:xfrm>
              <a:off x="3386328" y="6278880"/>
              <a:ext cx="4939284" cy="413004"/>
            </a:xfrm>
            <a:prstGeom prst="rect">
              <a:avLst/>
            </a:prstGeom>
            <a:blipFill>
              <a:blip r:embed="rId8" cstate="print"/>
              <a:stretch>
                <a:fillRect/>
              </a:stretch>
            </a:blipFill>
          </p:spPr>
          <p:txBody>
            <a:bodyPr wrap="square" lIns="0" tIns="0" rIns="0" bIns="0" rtlCol="0"/>
            <a:lstStyle/>
            <a:p>
              <a:endParaRPr>
                <a:latin typeface="Book Antiqua" panose="02040602050305030304" pitchFamily="18" charset="0"/>
              </a:endParaRPr>
            </a:p>
          </p:txBody>
        </p:sp>
      </p:grpSp>
      <p:sp>
        <p:nvSpPr>
          <p:cNvPr id="17" name="object 17"/>
          <p:cNvSpPr txBox="1"/>
          <p:nvPr/>
        </p:nvSpPr>
        <p:spPr>
          <a:xfrm>
            <a:off x="3393438" y="5760209"/>
            <a:ext cx="5140962" cy="823594"/>
          </a:xfrm>
          <a:prstGeom prst="rect">
            <a:avLst/>
          </a:prstGeom>
        </p:spPr>
        <p:txBody>
          <a:bodyPr vert="horz" wrap="square" lIns="0" tIns="12700" rIns="0" bIns="0" rtlCol="0">
            <a:spAutoFit/>
          </a:bodyPr>
          <a:lstStyle/>
          <a:p>
            <a:pPr marL="12700">
              <a:lnSpc>
                <a:spcPct val="100000"/>
              </a:lnSpc>
              <a:spcBef>
                <a:spcPts val="100"/>
              </a:spcBef>
            </a:pPr>
            <a:r>
              <a:rPr sz="1400" dirty="0">
                <a:latin typeface="Book Antiqua" panose="02040602050305030304" pitchFamily="18" charset="0"/>
                <a:cs typeface="Arial"/>
              </a:rPr>
              <a:t>Започети пројекти из ранијих година</a:t>
            </a:r>
          </a:p>
          <a:p>
            <a:pPr>
              <a:lnSpc>
                <a:spcPct val="100000"/>
              </a:lnSpc>
            </a:pPr>
            <a:endParaRPr sz="1400" dirty="0">
              <a:latin typeface="Book Antiqua" panose="02040602050305030304" pitchFamily="18" charset="0"/>
              <a:cs typeface="Arial"/>
            </a:endParaRPr>
          </a:p>
          <a:p>
            <a:pPr>
              <a:lnSpc>
                <a:spcPct val="100000"/>
              </a:lnSpc>
              <a:spcBef>
                <a:spcPts val="45"/>
              </a:spcBef>
            </a:pPr>
            <a:endParaRPr sz="1100" dirty="0">
              <a:latin typeface="Book Antiqua" panose="02040602050305030304" pitchFamily="18" charset="0"/>
              <a:cs typeface="Arial"/>
            </a:endParaRPr>
          </a:p>
          <a:p>
            <a:pPr marL="12700">
              <a:lnSpc>
                <a:spcPct val="100000"/>
              </a:lnSpc>
            </a:pPr>
            <a:r>
              <a:rPr sz="1400" dirty="0">
                <a:latin typeface="Book Antiqua" panose="02040602050305030304" pitchFamily="18" charset="0"/>
                <a:cs typeface="Arial"/>
              </a:rPr>
              <a:t>Остварење прошлогодишњег буџета</a:t>
            </a:r>
          </a:p>
        </p:txBody>
      </p:sp>
      <p:sp>
        <p:nvSpPr>
          <p:cNvPr id="18" name="object 18"/>
          <p:cNvSpPr txBox="1">
            <a:spLocks noGrp="1"/>
          </p:cNvSpPr>
          <p:nvPr>
            <p:ph type="sldNum" sz="quarter" idx="7"/>
          </p:nvPr>
        </p:nvSpPr>
        <p:spPr>
          <a:xfrm>
            <a:off x="8857484" y="6921496"/>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spc="-60" dirty="0">
                <a:latin typeface="Book Antiqua" panose="02040602050305030304" pitchFamily="18" charset="0"/>
              </a:rPr>
              <a:t>8</a:t>
            </a:fld>
            <a:endParaRPr spc="-60"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15451"/>
          <a:stretch/>
        </p:blipFill>
        <p:spPr>
          <a:xfrm>
            <a:off x="0" y="0"/>
            <a:ext cx="10058400" cy="7772400"/>
          </a:xfrm>
          <a:prstGeom prst="rect">
            <a:avLst/>
          </a:prstGeom>
        </p:spPr>
      </p:pic>
      <p:sp>
        <p:nvSpPr>
          <p:cNvPr id="2" name="object 2"/>
          <p:cNvSpPr txBox="1">
            <a:spLocks noGrp="1"/>
          </p:cNvSpPr>
          <p:nvPr>
            <p:ph type="title"/>
          </p:nvPr>
        </p:nvSpPr>
        <p:spPr>
          <a:xfrm>
            <a:off x="2097532" y="556211"/>
            <a:ext cx="6168134" cy="452120"/>
          </a:xfrm>
          <a:prstGeom prst="rect">
            <a:avLst/>
          </a:prstGeom>
        </p:spPr>
        <p:txBody>
          <a:bodyPr vert="horz" wrap="square" lIns="0" tIns="12065" rIns="0" bIns="0" rtlCol="0">
            <a:spAutoFit/>
          </a:bodyPr>
          <a:lstStyle/>
          <a:p>
            <a:pPr marL="12700">
              <a:lnSpc>
                <a:spcPct val="100000"/>
              </a:lnSpc>
              <a:spcBef>
                <a:spcPts val="95"/>
              </a:spcBef>
            </a:pPr>
            <a:r>
              <a:rPr sz="2800" dirty="0">
                <a:solidFill>
                  <a:schemeClr val="bg1"/>
                </a:solidFill>
                <a:latin typeface="Book Antiqua" panose="02040602050305030304" pitchFamily="18" charset="0"/>
              </a:rPr>
              <a:t>Како се пуни општинска каса?</a:t>
            </a:r>
          </a:p>
        </p:txBody>
      </p:sp>
      <p:sp>
        <p:nvSpPr>
          <p:cNvPr id="3" name="object 3"/>
          <p:cNvSpPr txBox="1"/>
          <p:nvPr/>
        </p:nvSpPr>
        <p:spPr>
          <a:xfrm>
            <a:off x="533400" y="1477771"/>
            <a:ext cx="9296399" cy="274434"/>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1700" dirty="0">
                <a:solidFill>
                  <a:schemeClr val="bg1"/>
                </a:solidFill>
                <a:latin typeface="Arial"/>
                <a:cs typeface="Arial"/>
              </a:rPr>
              <a:t>Укупни </a:t>
            </a:r>
            <a:r>
              <a:rPr sz="1700" b="1" dirty="0">
                <a:solidFill>
                  <a:schemeClr val="bg1"/>
                </a:solidFill>
                <a:latin typeface="Arial"/>
                <a:cs typeface="Arial"/>
              </a:rPr>
              <a:t>јавни приходи и </a:t>
            </a:r>
            <a:r>
              <a:rPr sz="1700" b="1" dirty="0" err="1">
                <a:solidFill>
                  <a:schemeClr val="bg1"/>
                </a:solidFill>
                <a:latin typeface="Arial"/>
                <a:cs typeface="Arial"/>
              </a:rPr>
              <a:t>примања</a:t>
            </a:r>
            <a:r>
              <a:rPr sz="1700" b="1" dirty="0">
                <a:solidFill>
                  <a:schemeClr val="bg1"/>
                </a:solidFill>
                <a:latin typeface="Arial"/>
                <a:cs typeface="Arial"/>
              </a:rPr>
              <a:t> </a:t>
            </a:r>
            <a:r>
              <a:rPr lang="sr-Cyrl-RS" sz="1700" dirty="0" smtClean="0">
                <a:solidFill>
                  <a:schemeClr val="bg1"/>
                </a:solidFill>
                <a:latin typeface="Arial"/>
                <a:cs typeface="Arial"/>
              </a:rPr>
              <a:t>градске</a:t>
            </a:r>
            <a:r>
              <a:rPr lang="sr-Cyrl-RS" sz="1700" b="1" dirty="0" smtClean="0">
                <a:solidFill>
                  <a:schemeClr val="bg1"/>
                </a:solidFill>
                <a:latin typeface="Arial"/>
                <a:cs typeface="Arial"/>
              </a:rPr>
              <a:t> </a:t>
            </a:r>
            <a:r>
              <a:rPr sz="1700" dirty="0" err="1" smtClean="0">
                <a:solidFill>
                  <a:schemeClr val="bg1"/>
                </a:solidFill>
                <a:latin typeface="Arial"/>
                <a:cs typeface="Arial"/>
              </a:rPr>
              <a:t>општине</a:t>
            </a:r>
            <a:r>
              <a:rPr sz="1700" dirty="0" smtClean="0">
                <a:solidFill>
                  <a:schemeClr val="bg1"/>
                </a:solidFill>
                <a:latin typeface="Arial"/>
                <a:cs typeface="Arial"/>
              </a:rPr>
              <a:t> </a:t>
            </a:r>
            <a:r>
              <a:rPr lang="sr-Cyrl-RS" sz="1700" dirty="0" smtClean="0">
                <a:solidFill>
                  <a:schemeClr val="bg1"/>
                </a:solidFill>
                <a:latin typeface="Arial"/>
                <a:cs typeface="Arial"/>
              </a:rPr>
              <a:t>Стари град </a:t>
            </a:r>
            <a:r>
              <a:rPr sz="1700" dirty="0" err="1" smtClean="0">
                <a:solidFill>
                  <a:schemeClr val="bg1"/>
                </a:solidFill>
                <a:latin typeface="Arial"/>
                <a:cs typeface="Arial"/>
              </a:rPr>
              <a:t>за</a:t>
            </a:r>
            <a:r>
              <a:rPr sz="1700" dirty="0" smtClean="0">
                <a:solidFill>
                  <a:schemeClr val="bg1"/>
                </a:solidFill>
                <a:latin typeface="Arial"/>
                <a:cs typeface="Arial"/>
              </a:rPr>
              <a:t> </a:t>
            </a:r>
            <a:r>
              <a:rPr sz="1700" dirty="0">
                <a:solidFill>
                  <a:schemeClr val="bg1"/>
                </a:solidFill>
                <a:latin typeface="Arial"/>
                <a:cs typeface="Arial"/>
              </a:rPr>
              <a:t>2021. годину износе</a:t>
            </a:r>
          </a:p>
        </p:txBody>
      </p:sp>
      <p:sp>
        <p:nvSpPr>
          <p:cNvPr id="4" name="object 4"/>
          <p:cNvSpPr txBox="1"/>
          <p:nvPr/>
        </p:nvSpPr>
        <p:spPr>
          <a:xfrm>
            <a:off x="516147" y="3741592"/>
            <a:ext cx="8966179" cy="803275"/>
          </a:xfrm>
          <a:prstGeom prst="rect">
            <a:avLst/>
          </a:prstGeom>
        </p:spPr>
        <p:txBody>
          <a:bodyPr vert="horz" wrap="square" lIns="0" tIns="12700" rIns="0" bIns="0" rtlCol="0">
            <a:spAutoFit/>
          </a:bodyPr>
          <a:lstStyle/>
          <a:p>
            <a:pPr marL="354965" marR="5080" indent="-342900" algn="just">
              <a:lnSpc>
                <a:spcPct val="100000"/>
              </a:lnSpc>
              <a:spcBef>
                <a:spcPts val="100"/>
              </a:spcBef>
              <a:buChar char="•"/>
              <a:tabLst>
                <a:tab pos="355600" algn="l"/>
              </a:tabLst>
            </a:pPr>
            <a:r>
              <a:rPr sz="1700" dirty="0">
                <a:solidFill>
                  <a:schemeClr val="bg1"/>
                </a:solidFill>
                <a:latin typeface="Book Antiqua" panose="02040602050305030304" pitchFamily="18" charset="0"/>
                <a:cs typeface="Arial"/>
              </a:rPr>
              <a:t>Одлуком о </a:t>
            </a:r>
            <a:r>
              <a:rPr sz="1700" dirty="0" err="1">
                <a:solidFill>
                  <a:schemeClr val="bg1"/>
                </a:solidFill>
                <a:latin typeface="Book Antiqua" panose="02040602050305030304" pitchFamily="18" charset="0"/>
                <a:cs typeface="Arial"/>
              </a:rPr>
              <a:t>буџету</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градске </a:t>
            </a:r>
            <a:r>
              <a:rPr sz="1700" dirty="0" err="1" smtClean="0">
                <a:solidFill>
                  <a:schemeClr val="bg1"/>
                </a:solidFill>
                <a:latin typeface="Book Antiqua" panose="02040602050305030304" pitchFamily="18" charset="0"/>
                <a:cs typeface="Arial"/>
              </a:rPr>
              <a:t>општине</a:t>
            </a:r>
            <a:r>
              <a:rPr sz="1700" dirty="0" smtClean="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Стари град</a:t>
            </a:r>
            <a:r>
              <a:rPr sz="1700" dirty="0" smtClean="0">
                <a:solidFill>
                  <a:schemeClr val="bg1"/>
                </a:solidFill>
                <a:latin typeface="Book Antiqua" panose="02040602050305030304" pitchFamily="18" charset="0"/>
                <a:cs typeface="Arial"/>
              </a:rPr>
              <a:t> </a:t>
            </a:r>
            <a:r>
              <a:rPr sz="1700" dirty="0" err="1">
                <a:solidFill>
                  <a:schemeClr val="bg1"/>
                </a:solidFill>
                <a:latin typeface="Book Antiqua" panose="02040602050305030304" pitchFamily="18" charset="0"/>
                <a:cs typeface="Arial"/>
              </a:rPr>
              <a:t>за</a:t>
            </a:r>
            <a:r>
              <a:rPr sz="1700" dirty="0">
                <a:solidFill>
                  <a:schemeClr val="bg1"/>
                </a:solidFill>
                <a:latin typeface="Book Antiqua" panose="02040602050305030304" pitchFamily="18" charset="0"/>
                <a:cs typeface="Arial"/>
              </a:rPr>
              <a:t> </a:t>
            </a:r>
            <a:r>
              <a:rPr sz="1700" dirty="0" smtClean="0">
                <a:solidFill>
                  <a:schemeClr val="bg1"/>
                </a:solidFill>
                <a:latin typeface="Book Antiqua" panose="02040602050305030304" pitchFamily="18" charset="0"/>
                <a:cs typeface="Arial"/>
              </a:rPr>
              <a:t>202</a:t>
            </a:r>
            <a:r>
              <a:rPr lang="sr-Cyrl-RS" sz="1700" dirty="0" smtClean="0">
                <a:solidFill>
                  <a:schemeClr val="bg1"/>
                </a:solidFill>
                <a:latin typeface="Book Antiqua" panose="02040602050305030304" pitchFamily="18" charset="0"/>
                <a:cs typeface="Arial"/>
              </a:rPr>
              <a:t>1</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годину планирана су </a:t>
            </a:r>
            <a:r>
              <a:rPr sz="1700" dirty="0" err="1">
                <a:solidFill>
                  <a:schemeClr val="bg1"/>
                </a:solidFill>
                <a:latin typeface="Book Antiqua" panose="02040602050305030304" pitchFamily="18" charset="0"/>
                <a:cs typeface="Arial"/>
              </a:rPr>
              <a:t>средства</a:t>
            </a:r>
            <a:r>
              <a:rPr sz="1700" dirty="0">
                <a:solidFill>
                  <a:schemeClr val="bg1"/>
                </a:solidFill>
                <a:latin typeface="Book Antiqua" panose="02040602050305030304" pitchFamily="18" charset="0"/>
                <a:cs typeface="Arial"/>
              </a:rPr>
              <a:t> </a:t>
            </a:r>
            <a:r>
              <a:rPr sz="1700" dirty="0" err="1" smtClean="0">
                <a:solidFill>
                  <a:schemeClr val="bg1"/>
                </a:solidFill>
                <a:latin typeface="Book Antiqua" panose="02040602050305030304" pitchFamily="18" charset="0"/>
                <a:cs typeface="Arial"/>
              </a:rPr>
              <a:t>из</a:t>
            </a:r>
            <a:r>
              <a:rPr sz="1700" dirty="0" smtClean="0">
                <a:solidFill>
                  <a:schemeClr val="bg1"/>
                </a:solidFill>
                <a:latin typeface="Book Antiqua" panose="02040602050305030304" pitchFamily="18" charset="0"/>
                <a:cs typeface="Arial"/>
              </a:rPr>
              <a:t> </a:t>
            </a:r>
            <a:r>
              <a:rPr sz="1700" dirty="0" err="1">
                <a:solidFill>
                  <a:schemeClr val="bg1"/>
                </a:solidFill>
                <a:latin typeface="Book Antiqua" panose="02040602050305030304" pitchFamily="18" charset="0"/>
                <a:cs typeface="Arial"/>
              </a:rPr>
              <a:t>буџета</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градске </a:t>
            </a:r>
            <a:r>
              <a:rPr sz="1700" dirty="0" err="1" smtClean="0">
                <a:solidFill>
                  <a:schemeClr val="bg1"/>
                </a:solidFill>
                <a:latin typeface="Book Antiqua" panose="02040602050305030304" pitchFamily="18" charset="0"/>
                <a:cs typeface="Arial"/>
              </a:rPr>
              <a:t>општине</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у износу </a:t>
            </a:r>
            <a:r>
              <a:rPr sz="1700" dirty="0" err="1">
                <a:solidFill>
                  <a:schemeClr val="bg1"/>
                </a:solidFill>
                <a:latin typeface="Book Antiqua" panose="02040602050305030304" pitchFamily="18" charset="0"/>
                <a:cs typeface="Arial"/>
              </a:rPr>
              <a:t>од</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329.242.283</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динара и средства из осталих извора у  износу </a:t>
            </a:r>
            <a:r>
              <a:rPr sz="1700" dirty="0" err="1">
                <a:solidFill>
                  <a:schemeClr val="bg1"/>
                </a:solidFill>
                <a:latin typeface="Book Antiqua" panose="02040602050305030304" pitchFamily="18" charset="0"/>
                <a:cs typeface="Arial"/>
              </a:rPr>
              <a:t>од</a:t>
            </a:r>
            <a:r>
              <a:rPr sz="1700" dirty="0">
                <a:solidFill>
                  <a:schemeClr val="bg1"/>
                </a:solidFill>
                <a:latin typeface="Book Antiqua" panose="02040602050305030304" pitchFamily="18" charset="0"/>
                <a:cs typeface="Arial"/>
              </a:rPr>
              <a:t> </a:t>
            </a:r>
            <a:r>
              <a:rPr lang="sr-Cyrl-RS" sz="1700" dirty="0" smtClean="0">
                <a:solidFill>
                  <a:schemeClr val="bg1"/>
                </a:solidFill>
                <a:latin typeface="Book Antiqua" panose="02040602050305030304" pitchFamily="18" charset="0"/>
                <a:cs typeface="Arial"/>
              </a:rPr>
              <a:t>59.791.295</a:t>
            </a:r>
            <a:r>
              <a:rPr sz="1700" dirty="0" smtClean="0">
                <a:solidFill>
                  <a:schemeClr val="bg1"/>
                </a:solidFill>
                <a:latin typeface="Book Antiqua" panose="02040602050305030304" pitchFamily="18" charset="0"/>
                <a:cs typeface="Arial"/>
              </a:rPr>
              <a:t> </a:t>
            </a:r>
            <a:r>
              <a:rPr sz="1700" dirty="0">
                <a:solidFill>
                  <a:schemeClr val="bg1"/>
                </a:solidFill>
                <a:latin typeface="Book Antiqua" panose="02040602050305030304" pitchFamily="18" charset="0"/>
                <a:cs typeface="Arial"/>
              </a:rPr>
              <a:t>динара.</a:t>
            </a:r>
          </a:p>
        </p:txBody>
      </p:sp>
      <p:grpSp>
        <p:nvGrpSpPr>
          <p:cNvPr id="5" name="object 5"/>
          <p:cNvGrpSpPr/>
          <p:nvPr/>
        </p:nvGrpSpPr>
        <p:grpSpPr>
          <a:xfrm>
            <a:off x="788920" y="4904897"/>
            <a:ext cx="1781556" cy="1766316"/>
            <a:chOff x="1418844" y="5015484"/>
            <a:chExt cx="1544320" cy="1542415"/>
          </a:xfrm>
        </p:grpSpPr>
        <p:sp>
          <p:nvSpPr>
            <p:cNvPr id="6" name="object 6"/>
            <p:cNvSpPr/>
            <p:nvPr/>
          </p:nvSpPr>
          <p:spPr>
            <a:xfrm>
              <a:off x="1431035" y="5027675"/>
              <a:ext cx="1518285" cy="1518285"/>
            </a:xfrm>
            <a:custGeom>
              <a:avLst/>
              <a:gdLst/>
              <a:ahLst/>
              <a:cxnLst/>
              <a:rect l="l" t="t" r="r" b="b"/>
              <a:pathLst>
                <a:path w="1518285" h="1518284">
                  <a:moveTo>
                    <a:pt x="1517903" y="758951"/>
                  </a:moveTo>
                  <a:lnTo>
                    <a:pt x="1516410" y="710960"/>
                  </a:lnTo>
                  <a:lnTo>
                    <a:pt x="1511989" y="663761"/>
                  </a:lnTo>
                  <a:lnTo>
                    <a:pt x="1504730" y="617444"/>
                  </a:lnTo>
                  <a:lnTo>
                    <a:pt x="1494721" y="572097"/>
                  </a:lnTo>
                  <a:lnTo>
                    <a:pt x="1482051" y="527809"/>
                  </a:lnTo>
                  <a:lnTo>
                    <a:pt x="1466810" y="484669"/>
                  </a:lnTo>
                  <a:lnTo>
                    <a:pt x="1449086" y="442766"/>
                  </a:lnTo>
                  <a:lnTo>
                    <a:pt x="1428969" y="402190"/>
                  </a:lnTo>
                  <a:lnTo>
                    <a:pt x="1406547" y="363028"/>
                  </a:lnTo>
                  <a:lnTo>
                    <a:pt x="1381909" y="325371"/>
                  </a:lnTo>
                  <a:lnTo>
                    <a:pt x="1355144" y="289307"/>
                  </a:lnTo>
                  <a:lnTo>
                    <a:pt x="1326341" y="254924"/>
                  </a:lnTo>
                  <a:lnTo>
                    <a:pt x="1295590" y="222313"/>
                  </a:lnTo>
                  <a:lnTo>
                    <a:pt x="1262979" y="191562"/>
                  </a:lnTo>
                  <a:lnTo>
                    <a:pt x="1228596" y="162759"/>
                  </a:lnTo>
                  <a:lnTo>
                    <a:pt x="1192532" y="135994"/>
                  </a:lnTo>
                  <a:lnTo>
                    <a:pt x="1154875" y="111356"/>
                  </a:lnTo>
                  <a:lnTo>
                    <a:pt x="1115713" y="88934"/>
                  </a:lnTo>
                  <a:lnTo>
                    <a:pt x="1075137" y="68816"/>
                  </a:lnTo>
                  <a:lnTo>
                    <a:pt x="1033234" y="51093"/>
                  </a:lnTo>
                  <a:lnTo>
                    <a:pt x="990094" y="35852"/>
                  </a:lnTo>
                  <a:lnTo>
                    <a:pt x="945806" y="23182"/>
                  </a:lnTo>
                  <a:lnTo>
                    <a:pt x="900459" y="13173"/>
                  </a:lnTo>
                  <a:lnTo>
                    <a:pt x="854141" y="5914"/>
                  </a:lnTo>
                  <a:lnTo>
                    <a:pt x="806943" y="1493"/>
                  </a:lnTo>
                  <a:lnTo>
                    <a:pt x="758951" y="0"/>
                  </a:lnTo>
                  <a:lnTo>
                    <a:pt x="710960" y="1493"/>
                  </a:lnTo>
                  <a:lnTo>
                    <a:pt x="663761" y="5914"/>
                  </a:lnTo>
                  <a:lnTo>
                    <a:pt x="617444" y="13173"/>
                  </a:lnTo>
                  <a:lnTo>
                    <a:pt x="572097" y="23182"/>
                  </a:lnTo>
                  <a:lnTo>
                    <a:pt x="527809" y="35852"/>
                  </a:lnTo>
                  <a:lnTo>
                    <a:pt x="484669" y="51093"/>
                  </a:lnTo>
                  <a:lnTo>
                    <a:pt x="442766" y="68816"/>
                  </a:lnTo>
                  <a:lnTo>
                    <a:pt x="402190" y="88934"/>
                  </a:lnTo>
                  <a:lnTo>
                    <a:pt x="363028" y="111356"/>
                  </a:lnTo>
                  <a:lnTo>
                    <a:pt x="325371" y="135994"/>
                  </a:lnTo>
                  <a:lnTo>
                    <a:pt x="289307" y="162759"/>
                  </a:lnTo>
                  <a:lnTo>
                    <a:pt x="254924" y="191562"/>
                  </a:lnTo>
                  <a:lnTo>
                    <a:pt x="222313" y="222313"/>
                  </a:lnTo>
                  <a:lnTo>
                    <a:pt x="191562" y="254924"/>
                  </a:lnTo>
                  <a:lnTo>
                    <a:pt x="162759" y="289307"/>
                  </a:lnTo>
                  <a:lnTo>
                    <a:pt x="135994" y="325371"/>
                  </a:lnTo>
                  <a:lnTo>
                    <a:pt x="111356" y="363028"/>
                  </a:lnTo>
                  <a:lnTo>
                    <a:pt x="88934" y="402190"/>
                  </a:lnTo>
                  <a:lnTo>
                    <a:pt x="68816" y="442766"/>
                  </a:lnTo>
                  <a:lnTo>
                    <a:pt x="51093" y="484669"/>
                  </a:lnTo>
                  <a:lnTo>
                    <a:pt x="35852" y="527809"/>
                  </a:lnTo>
                  <a:lnTo>
                    <a:pt x="23182" y="572097"/>
                  </a:lnTo>
                  <a:lnTo>
                    <a:pt x="13173" y="617444"/>
                  </a:lnTo>
                  <a:lnTo>
                    <a:pt x="5914" y="663761"/>
                  </a:lnTo>
                  <a:lnTo>
                    <a:pt x="1493" y="710960"/>
                  </a:lnTo>
                  <a:lnTo>
                    <a:pt x="0" y="758951"/>
                  </a:lnTo>
                  <a:lnTo>
                    <a:pt x="1493" y="806943"/>
                  </a:lnTo>
                  <a:lnTo>
                    <a:pt x="5914" y="854141"/>
                  </a:lnTo>
                  <a:lnTo>
                    <a:pt x="13173" y="900459"/>
                  </a:lnTo>
                  <a:lnTo>
                    <a:pt x="23182" y="945806"/>
                  </a:lnTo>
                  <a:lnTo>
                    <a:pt x="35852" y="990094"/>
                  </a:lnTo>
                  <a:lnTo>
                    <a:pt x="51093" y="1033234"/>
                  </a:lnTo>
                  <a:lnTo>
                    <a:pt x="68816" y="1075137"/>
                  </a:lnTo>
                  <a:lnTo>
                    <a:pt x="88934" y="1115713"/>
                  </a:lnTo>
                  <a:lnTo>
                    <a:pt x="111356" y="1154875"/>
                  </a:lnTo>
                  <a:lnTo>
                    <a:pt x="135994" y="1192532"/>
                  </a:lnTo>
                  <a:lnTo>
                    <a:pt x="162759" y="1228596"/>
                  </a:lnTo>
                  <a:lnTo>
                    <a:pt x="191562" y="1262979"/>
                  </a:lnTo>
                  <a:lnTo>
                    <a:pt x="222313" y="1295590"/>
                  </a:lnTo>
                  <a:lnTo>
                    <a:pt x="254924" y="1326341"/>
                  </a:lnTo>
                  <a:lnTo>
                    <a:pt x="289307" y="1355144"/>
                  </a:lnTo>
                  <a:lnTo>
                    <a:pt x="325371" y="1381909"/>
                  </a:lnTo>
                  <a:lnTo>
                    <a:pt x="363028" y="1406547"/>
                  </a:lnTo>
                  <a:lnTo>
                    <a:pt x="402190" y="1428969"/>
                  </a:lnTo>
                  <a:lnTo>
                    <a:pt x="442766" y="1449086"/>
                  </a:lnTo>
                  <a:lnTo>
                    <a:pt x="484669" y="1466810"/>
                  </a:lnTo>
                  <a:lnTo>
                    <a:pt x="527809" y="1482051"/>
                  </a:lnTo>
                  <a:lnTo>
                    <a:pt x="572097" y="1494721"/>
                  </a:lnTo>
                  <a:lnTo>
                    <a:pt x="617444" y="1504730"/>
                  </a:lnTo>
                  <a:lnTo>
                    <a:pt x="663761" y="1511989"/>
                  </a:lnTo>
                  <a:lnTo>
                    <a:pt x="710960" y="1516410"/>
                  </a:lnTo>
                  <a:lnTo>
                    <a:pt x="758951" y="1517903"/>
                  </a:lnTo>
                  <a:lnTo>
                    <a:pt x="806943" y="1516410"/>
                  </a:lnTo>
                  <a:lnTo>
                    <a:pt x="854141" y="1511989"/>
                  </a:lnTo>
                  <a:lnTo>
                    <a:pt x="900459" y="1504730"/>
                  </a:lnTo>
                  <a:lnTo>
                    <a:pt x="945806" y="1494721"/>
                  </a:lnTo>
                  <a:lnTo>
                    <a:pt x="990094" y="1482051"/>
                  </a:lnTo>
                  <a:lnTo>
                    <a:pt x="1033234" y="1466810"/>
                  </a:lnTo>
                  <a:lnTo>
                    <a:pt x="1075137" y="1449086"/>
                  </a:lnTo>
                  <a:lnTo>
                    <a:pt x="1115713" y="1428969"/>
                  </a:lnTo>
                  <a:lnTo>
                    <a:pt x="1154875" y="1406547"/>
                  </a:lnTo>
                  <a:lnTo>
                    <a:pt x="1192532" y="1381909"/>
                  </a:lnTo>
                  <a:lnTo>
                    <a:pt x="1228596" y="1355144"/>
                  </a:lnTo>
                  <a:lnTo>
                    <a:pt x="1262979" y="1326341"/>
                  </a:lnTo>
                  <a:lnTo>
                    <a:pt x="1295590" y="1295590"/>
                  </a:lnTo>
                  <a:lnTo>
                    <a:pt x="1326341" y="1262979"/>
                  </a:lnTo>
                  <a:lnTo>
                    <a:pt x="1355144" y="1228596"/>
                  </a:lnTo>
                  <a:lnTo>
                    <a:pt x="1381909" y="1192532"/>
                  </a:lnTo>
                  <a:lnTo>
                    <a:pt x="1406547" y="1154875"/>
                  </a:lnTo>
                  <a:lnTo>
                    <a:pt x="1428969" y="1115713"/>
                  </a:lnTo>
                  <a:lnTo>
                    <a:pt x="1449086" y="1075137"/>
                  </a:lnTo>
                  <a:lnTo>
                    <a:pt x="1466810" y="1033234"/>
                  </a:lnTo>
                  <a:lnTo>
                    <a:pt x="1482051" y="990094"/>
                  </a:lnTo>
                  <a:lnTo>
                    <a:pt x="1494721" y="945806"/>
                  </a:lnTo>
                  <a:lnTo>
                    <a:pt x="1504730" y="900459"/>
                  </a:lnTo>
                  <a:lnTo>
                    <a:pt x="1511989" y="854141"/>
                  </a:lnTo>
                  <a:lnTo>
                    <a:pt x="1516410" y="806943"/>
                  </a:lnTo>
                  <a:lnTo>
                    <a:pt x="1517903" y="758951"/>
                  </a:lnTo>
                  <a:close/>
                </a:path>
              </a:pathLst>
            </a:custGeom>
            <a:solidFill>
              <a:srgbClr val="7F63A1"/>
            </a:solidFill>
          </p:spPr>
          <p:txBody>
            <a:bodyPr wrap="square" lIns="0" tIns="0" rIns="0" bIns="0" rtlCol="0"/>
            <a:lstStyle/>
            <a:p>
              <a:endParaRPr>
                <a:latin typeface="Book Antiqua" panose="02040602050305030304" pitchFamily="18" charset="0"/>
              </a:endParaRPr>
            </a:p>
          </p:txBody>
        </p:sp>
        <p:sp>
          <p:nvSpPr>
            <p:cNvPr id="7" name="object 7"/>
            <p:cNvSpPr/>
            <p:nvPr/>
          </p:nvSpPr>
          <p:spPr>
            <a:xfrm>
              <a:off x="1418844" y="5015484"/>
              <a:ext cx="1544320" cy="1542415"/>
            </a:xfrm>
            <a:custGeom>
              <a:avLst/>
              <a:gdLst/>
              <a:ahLst/>
              <a:cxnLst/>
              <a:rect l="l" t="t" r="r" b="b"/>
              <a:pathLst>
                <a:path w="1544320" h="1542415">
                  <a:moveTo>
                    <a:pt x="1543812" y="771144"/>
                  </a:moveTo>
                  <a:lnTo>
                    <a:pt x="1542288" y="731520"/>
                  </a:lnTo>
                  <a:lnTo>
                    <a:pt x="1539240" y="691896"/>
                  </a:lnTo>
                  <a:lnTo>
                    <a:pt x="1534668" y="653796"/>
                  </a:lnTo>
                  <a:lnTo>
                    <a:pt x="1519428" y="577596"/>
                  </a:lnTo>
                  <a:lnTo>
                    <a:pt x="1508760" y="541020"/>
                  </a:lnTo>
                  <a:lnTo>
                    <a:pt x="1482852" y="470916"/>
                  </a:lnTo>
                  <a:lnTo>
                    <a:pt x="1467612" y="435864"/>
                  </a:lnTo>
                  <a:lnTo>
                    <a:pt x="1449324" y="402336"/>
                  </a:lnTo>
                  <a:lnTo>
                    <a:pt x="1411224" y="339852"/>
                  </a:lnTo>
                  <a:lnTo>
                    <a:pt x="1367028" y="280416"/>
                  </a:lnTo>
                  <a:lnTo>
                    <a:pt x="1290828" y="199644"/>
                  </a:lnTo>
                  <a:lnTo>
                    <a:pt x="1232916" y="152400"/>
                  </a:lnTo>
                  <a:lnTo>
                    <a:pt x="1171956" y="111252"/>
                  </a:lnTo>
                  <a:lnTo>
                    <a:pt x="1106424" y="74676"/>
                  </a:lnTo>
                  <a:lnTo>
                    <a:pt x="1071372" y="59436"/>
                  </a:lnTo>
                  <a:lnTo>
                    <a:pt x="1001268" y="33528"/>
                  </a:lnTo>
                  <a:lnTo>
                    <a:pt x="964692" y="22860"/>
                  </a:lnTo>
                  <a:lnTo>
                    <a:pt x="888492" y="7620"/>
                  </a:lnTo>
                  <a:lnTo>
                    <a:pt x="850392" y="3048"/>
                  </a:lnTo>
                  <a:lnTo>
                    <a:pt x="812292" y="117"/>
                  </a:lnTo>
                  <a:lnTo>
                    <a:pt x="731520" y="0"/>
                  </a:lnTo>
                  <a:lnTo>
                    <a:pt x="691896" y="3048"/>
                  </a:lnTo>
                  <a:lnTo>
                    <a:pt x="653796" y="7620"/>
                  </a:lnTo>
                  <a:lnTo>
                    <a:pt x="615696" y="15240"/>
                  </a:lnTo>
                  <a:lnTo>
                    <a:pt x="579120" y="24384"/>
                  </a:lnTo>
                  <a:lnTo>
                    <a:pt x="541020" y="33528"/>
                  </a:lnTo>
                  <a:lnTo>
                    <a:pt x="470916" y="59436"/>
                  </a:lnTo>
                  <a:lnTo>
                    <a:pt x="403860" y="92964"/>
                  </a:lnTo>
                  <a:lnTo>
                    <a:pt x="339852" y="131064"/>
                  </a:lnTo>
                  <a:lnTo>
                    <a:pt x="280416" y="175260"/>
                  </a:lnTo>
                  <a:lnTo>
                    <a:pt x="225552" y="225552"/>
                  </a:lnTo>
                  <a:lnTo>
                    <a:pt x="175260" y="280416"/>
                  </a:lnTo>
                  <a:lnTo>
                    <a:pt x="131064" y="339852"/>
                  </a:lnTo>
                  <a:lnTo>
                    <a:pt x="92964" y="403860"/>
                  </a:lnTo>
                  <a:lnTo>
                    <a:pt x="60960" y="470916"/>
                  </a:lnTo>
                  <a:lnTo>
                    <a:pt x="35052" y="542544"/>
                  </a:lnTo>
                  <a:lnTo>
                    <a:pt x="24384" y="579120"/>
                  </a:lnTo>
                  <a:lnTo>
                    <a:pt x="3048" y="691896"/>
                  </a:lnTo>
                  <a:lnTo>
                    <a:pt x="0" y="771144"/>
                  </a:lnTo>
                  <a:lnTo>
                    <a:pt x="1524" y="810768"/>
                  </a:lnTo>
                  <a:lnTo>
                    <a:pt x="4572" y="850392"/>
                  </a:lnTo>
                  <a:lnTo>
                    <a:pt x="9144" y="888492"/>
                  </a:lnTo>
                  <a:lnTo>
                    <a:pt x="15240" y="926592"/>
                  </a:lnTo>
                  <a:lnTo>
                    <a:pt x="24384" y="964692"/>
                  </a:lnTo>
                  <a:lnTo>
                    <a:pt x="25908" y="969917"/>
                  </a:lnTo>
                  <a:lnTo>
                    <a:pt x="25908" y="733044"/>
                  </a:lnTo>
                  <a:lnTo>
                    <a:pt x="28956" y="694944"/>
                  </a:lnTo>
                  <a:lnTo>
                    <a:pt x="33528" y="656844"/>
                  </a:lnTo>
                  <a:lnTo>
                    <a:pt x="48768" y="583692"/>
                  </a:lnTo>
                  <a:lnTo>
                    <a:pt x="70104" y="513588"/>
                  </a:lnTo>
                  <a:lnTo>
                    <a:pt x="99060" y="446532"/>
                  </a:lnTo>
                  <a:lnTo>
                    <a:pt x="152400" y="353568"/>
                  </a:lnTo>
                  <a:lnTo>
                    <a:pt x="196596" y="295656"/>
                  </a:lnTo>
                  <a:lnTo>
                    <a:pt x="243840" y="243840"/>
                  </a:lnTo>
                  <a:lnTo>
                    <a:pt x="324612" y="172212"/>
                  </a:lnTo>
                  <a:lnTo>
                    <a:pt x="385572" y="132588"/>
                  </a:lnTo>
                  <a:lnTo>
                    <a:pt x="448056" y="97536"/>
                  </a:lnTo>
                  <a:lnTo>
                    <a:pt x="515112" y="70104"/>
                  </a:lnTo>
                  <a:lnTo>
                    <a:pt x="585216" y="48768"/>
                  </a:lnTo>
                  <a:lnTo>
                    <a:pt x="658368" y="33528"/>
                  </a:lnTo>
                  <a:lnTo>
                    <a:pt x="733044" y="25908"/>
                  </a:lnTo>
                  <a:lnTo>
                    <a:pt x="771144" y="24384"/>
                  </a:lnTo>
                  <a:lnTo>
                    <a:pt x="810768" y="25908"/>
                  </a:lnTo>
                  <a:lnTo>
                    <a:pt x="848868" y="28956"/>
                  </a:lnTo>
                  <a:lnTo>
                    <a:pt x="922020" y="39624"/>
                  </a:lnTo>
                  <a:lnTo>
                    <a:pt x="993648" y="57912"/>
                  </a:lnTo>
                  <a:lnTo>
                    <a:pt x="1062228" y="83820"/>
                  </a:lnTo>
                  <a:lnTo>
                    <a:pt x="1127760" y="114300"/>
                  </a:lnTo>
                  <a:lnTo>
                    <a:pt x="1188720" y="152400"/>
                  </a:lnTo>
                  <a:lnTo>
                    <a:pt x="1246632" y="195072"/>
                  </a:lnTo>
                  <a:lnTo>
                    <a:pt x="1299972" y="243840"/>
                  </a:lnTo>
                  <a:lnTo>
                    <a:pt x="1370076" y="324612"/>
                  </a:lnTo>
                  <a:lnTo>
                    <a:pt x="1409700" y="384048"/>
                  </a:lnTo>
                  <a:lnTo>
                    <a:pt x="1444752" y="448056"/>
                  </a:lnTo>
                  <a:lnTo>
                    <a:pt x="1472184" y="515112"/>
                  </a:lnTo>
                  <a:lnTo>
                    <a:pt x="1495044" y="585216"/>
                  </a:lnTo>
                  <a:lnTo>
                    <a:pt x="1514856" y="694944"/>
                  </a:lnTo>
                  <a:lnTo>
                    <a:pt x="1517904" y="771144"/>
                  </a:lnTo>
                  <a:lnTo>
                    <a:pt x="1517904" y="968393"/>
                  </a:lnTo>
                  <a:lnTo>
                    <a:pt x="1519428" y="963168"/>
                  </a:lnTo>
                  <a:lnTo>
                    <a:pt x="1534668" y="888492"/>
                  </a:lnTo>
                  <a:lnTo>
                    <a:pt x="1539240" y="850392"/>
                  </a:lnTo>
                  <a:lnTo>
                    <a:pt x="1542288" y="810768"/>
                  </a:lnTo>
                  <a:lnTo>
                    <a:pt x="1543812" y="771144"/>
                  </a:lnTo>
                  <a:close/>
                </a:path>
                <a:path w="1544320" h="1542415">
                  <a:moveTo>
                    <a:pt x="1517904" y="968393"/>
                  </a:moveTo>
                  <a:lnTo>
                    <a:pt x="1517904" y="771144"/>
                  </a:lnTo>
                  <a:lnTo>
                    <a:pt x="1514856" y="847344"/>
                  </a:lnTo>
                  <a:lnTo>
                    <a:pt x="1502664" y="922020"/>
                  </a:lnTo>
                  <a:lnTo>
                    <a:pt x="1484376" y="993648"/>
                  </a:lnTo>
                  <a:lnTo>
                    <a:pt x="1459992" y="1062228"/>
                  </a:lnTo>
                  <a:lnTo>
                    <a:pt x="1427988" y="1127760"/>
                  </a:lnTo>
                  <a:lnTo>
                    <a:pt x="1389888" y="1188720"/>
                  </a:lnTo>
                  <a:lnTo>
                    <a:pt x="1347216" y="1246632"/>
                  </a:lnTo>
                  <a:lnTo>
                    <a:pt x="1272540" y="1324356"/>
                  </a:lnTo>
                  <a:lnTo>
                    <a:pt x="1217676" y="1370076"/>
                  </a:lnTo>
                  <a:lnTo>
                    <a:pt x="1158240" y="1409700"/>
                  </a:lnTo>
                  <a:lnTo>
                    <a:pt x="1094232" y="1443228"/>
                  </a:lnTo>
                  <a:lnTo>
                    <a:pt x="1062228" y="1458468"/>
                  </a:lnTo>
                  <a:lnTo>
                    <a:pt x="993648" y="1484376"/>
                  </a:lnTo>
                  <a:lnTo>
                    <a:pt x="922020" y="1502664"/>
                  </a:lnTo>
                  <a:lnTo>
                    <a:pt x="847344" y="1513332"/>
                  </a:lnTo>
                  <a:lnTo>
                    <a:pt x="809244" y="1516380"/>
                  </a:lnTo>
                  <a:lnTo>
                    <a:pt x="771144" y="1517904"/>
                  </a:lnTo>
                  <a:lnTo>
                    <a:pt x="733044" y="1516380"/>
                  </a:lnTo>
                  <a:lnTo>
                    <a:pt x="694944" y="1513332"/>
                  </a:lnTo>
                  <a:lnTo>
                    <a:pt x="656844" y="1508760"/>
                  </a:lnTo>
                  <a:lnTo>
                    <a:pt x="620268" y="1502664"/>
                  </a:lnTo>
                  <a:lnTo>
                    <a:pt x="585216" y="1493520"/>
                  </a:lnTo>
                  <a:lnTo>
                    <a:pt x="548640" y="1484376"/>
                  </a:lnTo>
                  <a:lnTo>
                    <a:pt x="480060" y="1458468"/>
                  </a:lnTo>
                  <a:lnTo>
                    <a:pt x="384048" y="1409700"/>
                  </a:lnTo>
                  <a:lnTo>
                    <a:pt x="324612" y="1368552"/>
                  </a:lnTo>
                  <a:lnTo>
                    <a:pt x="269748" y="1322832"/>
                  </a:lnTo>
                  <a:lnTo>
                    <a:pt x="219456" y="1272540"/>
                  </a:lnTo>
                  <a:lnTo>
                    <a:pt x="173736" y="1217676"/>
                  </a:lnTo>
                  <a:lnTo>
                    <a:pt x="132588" y="1158240"/>
                  </a:lnTo>
                  <a:lnTo>
                    <a:pt x="99060" y="1094232"/>
                  </a:lnTo>
                  <a:lnTo>
                    <a:pt x="70104" y="1027176"/>
                  </a:lnTo>
                  <a:lnTo>
                    <a:pt x="48768" y="957072"/>
                  </a:lnTo>
                  <a:lnTo>
                    <a:pt x="33528" y="883920"/>
                  </a:lnTo>
                  <a:lnTo>
                    <a:pt x="25908" y="809244"/>
                  </a:lnTo>
                  <a:lnTo>
                    <a:pt x="25908" y="969917"/>
                  </a:lnTo>
                  <a:lnTo>
                    <a:pt x="47244" y="1036320"/>
                  </a:lnTo>
                  <a:lnTo>
                    <a:pt x="76200" y="1106424"/>
                  </a:lnTo>
                  <a:lnTo>
                    <a:pt x="111252" y="1171956"/>
                  </a:lnTo>
                  <a:lnTo>
                    <a:pt x="153924" y="1232916"/>
                  </a:lnTo>
                  <a:lnTo>
                    <a:pt x="201168" y="1290828"/>
                  </a:lnTo>
                  <a:lnTo>
                    <a:pt x="252984" y="1342644"/>
                  </a:lnTo>
                  <a:lnTo>
                    <a:pt x="309372" y="1389888"/>
                  </a:lnTo>
                  <a:lnTo>
                    <a:pt x="371856" y="1431036"/>
                  </a:lnTo>
                  <a:lnTo>
                    <a:pt x="470916" y="1482852"/>
                  </a:lnTo>
                  <a:lnTo>
                    <a:pt x="542544" y="1508760"/>
                  </a:lnTo>
                  <a:lnTo>
                    <a:pt x="615696" y="1527048"/>
                  </a:lnTo>
                  <a:lnTo>
                    <a:pt x="653796" y="1534668"/>
                  </a:lnTo>
                  <a:lnTo>
                    <a:pt x="693420" y="1539240"/>
                  </a:lnTo>
                  <a:lnTo>
                    <a:pt x="731520" y="1542288"/>
                  </a:lnTo>
                  <a:lnTo>
                    <a:pt x="812292" y="1542288"/>
                  </a:lnTo>
                  <a:lnTo>
                    <a:pt x="850392" y="1539240"/>
                  </a:lnTo>
                  <a:lnTo>
                    <a:pt x="890016" y="1533144"/>
                  </a:lnTo>
                  <a:lnTo>
                    <a:pt x="928116" y="1527048"/>
                  </a:lnTo>
                  <a:lnTo>
                    <a:pt x="1001268" y="1508760"/>
                  </a:lnTo>
                  <a:lnTo>
                    <a:pt x="1037844" y="1496568"/>
                  </a:lnTo>
                  <a:lnTo>
                    <a:pt x="1072896" y="1481328"/>
                  </a:lnTo>
                  <a:lnTo>
                    <a:pt x="1139952" y="1449324"/>
                  </a:lnTo>
                  <a:lnTo>
                    <a:pt x="1203960" y="1411224"/>
                  </a:lnTo>
                  <a:lnTo>
                    <a:pt x="1263396" y="1367028"/>
                  </a:lnTo>
                  <a:lnTo>
                    <a:pt x="1318260" y="1316736"/>
                  </a:lnTo>
                  <a:lnTo>
                    <a:pt x="1367028" y="1261872"/>
                  </a:lnTo>
                  <a:lnTo>
                    <a:pt x="1411224" y="1202436"/>
                  </a:lnTo>
                  <a:lnTo>
                    <a:pt x="1432560" y="1170432"/>
                  </a:lnTo>
                  <a:lnTo>
                    <a:pt x="1467612" y="1104900"/>
                  </a:lnTo>
                  <a:lnTo>
                    <a:pt x="1496568" y="1036320"/>
                  </a:lnTo>
                  <a:lnTo>
                    <a:pt x="1508760" y="999744"/>
                  </a:lnTo>
                  <a:lnTo>
                    <a:pt x="1517904" y="968393"/>
                  </a:lnTo>
                  <a:close/>
                </a:path>
              </a:pathLst>
            </a:custGeom>
            <a:solidFill>
              <a:srgbClr val="FFFFFF"/>
            </a:solidFill>
          </p:spPr>
          <p:txBody>
            <a:bodyPr wrap="square" lIns="0" tIns="0" rIns="0" bIns="0" rtlCol="0"/>
            <a:lstStyle/>
            <a:p>
              <a:endParaRPr>
                <a:latin typeface="Book Antiqua" panose="02040602050305030304" pitchFamily="18" charset="0"/>
              </a:endParaRPr>
            </a:p>
          </p:txBody>
        </p:sp>
      </p:grpSp>
      <p:sp>
        <p:nvSpPr>
          <p:cNvPr id="8" name="object 8"/>
          <p:cNvSpPr txBox="1"/>
          <p:nvPr/>
        </p:nvSpPr>
        <p:spPr>
          <a:xfrm>
            <a:off x="1164180" y="5058951"/>
            <a:ext cx="1062355" cy="1327286"/>
          </a:xfrm>
          <a:prstGeom prst="rect">
            <a:avLst/>
          </a:prstGeom>
        </p:spPr>
        <p:txBody>
          <a:bodyPr vert="horz" wrap="square" lIns="0" tIns="34290" rIns="0" bIns="0" rtlCol="0">
            <a:spAutoFit/>
          </a:bodyPr>
          <a:lstStyle/>
          <a:p>
            <a:pPr marL="12065" marR="5080" indent="1270" algn="ctr">
              <a:lnSpc>
                <a:spcPct val="150000"/>
              </a:lnSpc>
              <a:spcBef>
                <a:spcPts val="270"/>
              </a:spcBef>
            </a:pPr>
            <a:r>
              <a:rPr sz="1400" dirty="0">
                <a:solidFill>
                  <a:srgbClr val="FFFFFF"/>
                </a:solidFill>
                <a:latin typeface="Book Antiqua" panose="02040602050305030304" pitchFamily="18" charset="0"/>
                <a:cs typeface="Arial"/>
              </a:rPr>
              <a:t>Средства из  буџета  </a:t>
            </a:r>
            <a:r>
              <a:rPr sz="1400" dirty="0" err="1">
                <a:solidFill>
                  <a:srgbClr val="FFFFFF"/>
                </a:solidFill>
                <a:latin typeface="Book Antiqua" panose="02040602050305030304" pitchFamily="18" charset="0"/>
                <a:cs typeface="Arial"/>
              </a:rPr>
              <a:t>општине</a:t>
            </a:r>
            <a:r>
              <a:rPr sz="1400" dirty="0">
                <a:solidFill>
                  <a:srgbClr val="FFFFFF"/>
                </a:solidFill>
                <a:latin typeface="Book Antiqua" panose="02040602050305030304" pitchFamily="18" charset="0"/>
                <a:cs typeface="Arial"/>
              </a:rPr>
              <a:t>  </a:t>
            </a:r>
            <a:r>
              <a:rPr lang="sr-Cyrl-RS" sz="1400" dirty="0" smtClean="0">
                <a:solidFill>
                  <a:srgbClr val="FFFFFF"/>
                </a:solidFill>
                <a:latin typeface="Book Antiqua" panose="02040602050305030304" pitchFamily="18" charset="0"/>
                <a:cs typeface="Arial"/>
              </a:rPr>
              <a:t>329.242.283</a:t>
            </a:r>
            <a:endParaRPr sz="1400" dirty="0">
              <a:latin typeface="Book Antiqua" panose="02040602050305030304" pitchFamily="18" charset="0"/>
              <a:cs typeface="Arial"/>
            </a:endParaRPr>
          </a:p>
        </p:txBody>
      </p:sp>
      <p:sp>
        <p:nvSpPr>
          <p:cNvPr id="9" name="object 9"/>
          <p:cNvSpPr/>
          <p:nvPr/>
        </p:nvSpPr>
        <p:spPr>
          <a:xfrm>
            <a:off x="2877879" y="5441940"/>
            <a:ext cx="645160" cy="646430"/>
          </a:xfrm>
          <a:custGeom>
            <a:avLst/>
            <a:gdLst/>
            <a:ahLst/>
            <a:cxnLst/>
            <a:rect l="l" t="t" r="r" b="b"/>
            <a:pathLst>
              <a:path w="645160" h="646429">
                <a:moveTo>
                  <a:pt x="645160" y="219456"/>
                </a:moveTo>
                <a:lnTo>
                  <a:pt x="426720" y="219456"/>
                </a:lnTo>
                <a:lnTo>
                  <a:pt x="426720" y="0"/>
                </a:lnTo>
                <a:lnTo>
                  <a:pt x="218440" y="0"/>
                </a:lnTo>
                <a:lnTo>
                  <a:pt x="218440" y="219456"/>
                </a:lnTo>
                <a:lnTo>
                  <a:pt x="0" y="219456"/>
                </a:lnTo>
                <a:lnTo>
                  <a:pt x="0" y="426720"/>
                </a:lnTo>
                <a:lnTo>
                  <a:pt x="218440" y="426720"/>
                </a:lnTo>
                <a:lnTo>
                  <a:pt x="218440" y="646176"/>
                </a:lnTo>
                <a:lnTo>
                  <a:pt x="426720" y="646176"/>
                </a:lnTo>
                <a:lnTo>
                  <a:pt x="426720" y="426720"/>
                </a:lnTo>
                <a:lnTo>
                  <a:pt x="645160" y="426720"/>
                </a:lnTo>
                <a:lnTo>
                  <a:pt x="645160" y="219456"/>
                </a:lnTo>
                <a:close/>
              </a:path>
            </a:pathLst>
          </a:custGeom>
          <a:solidFill>
            <a:srgbClr val="7F63A1"/>
          </a:solidFill>
        </p:spPr>
        <p:txBody>
          <a:bodyPr wrap="square" lIns="0" tIns="0" rIns="0" bIns="0" rtlCol="0"/>
          <a:lstStyle/>
          <a:p>
            <a:endParaRPr>
              <a:latin typeface="Book Antiqua" panose="02040602050305030304" pitchFamily="18" charset="0"/>
            </a:endParaRPr>
          </a:p>
        </p:txBody>
      </p:sp>
      <p:grpSp>
        <p:nvGrpSpPr>
          <p:cNvPr id="10" name="object 10"/>
          <p:cNvGrpSpPr/>
          <p:nvPr/>
        </p:nvGrpSpPr>
        <p:grpSpPr>
          <a:xfrm>
            <a:off x="3798311" y="4903519"/>
            <a:ext cx="1856232" cy="1832924"/>
            <a:chOff x="4064508" y="5015484"/>
            <a:chExt cx="1542415" cy="1542415"/>
          </a:xfrm>
        </p:grpSpPr>
        <p:sp>
          <p:nvSpPr>
            <p:cNvPr id="11" name="object 11"/>
            <p:cNvSpPr/>
            <p:nvPr/>
          </p:nvSpPr>
          <p:spPr>
            <a:xfrm>
              <a:off x="4076699" y="5027675"/>
              <a:ext cx="1518285" cy="1518285"/>
            </a:xfrm>
            <a:custGeom>
              <a:avLst/>
              <a:gdLst/>
              <a:ahLst/>
              <a:cxnLst/>
              <a:rect l="l" t="t" r="r" b="b"/>
              <a:pathLst>
                <a:path w="1518285" h="1518284">
                  <a:moveTo>
                    <a:pt x="1517903" y="758951"/>
                  </a:moveTo>
                  <a:lnTo>
                    <a:pt x="1516410" y="710960"/>
                  </a:lnTo>
                  <a:lnTo>
                    <a:pt x="1511989" y="663761"/>
                  </a:lnTo>
                  <a:lnTo>
                    <a:pt x="1504730" y="617444"/>
                  </a:lnTo>
                  <a:lnTo>
                    <a:pt x="1494721" y="572097"/>
                  </a:lnTo>
                  <a:lnTo>
                    <a:pt x="1482051" y="527809"/>
                  </a:lnTo>
                  <a:lnTo>
                    <a:pt x="1466810" y="484669"/>
                  </a:lnTo>
                  <a:lnTo>
                    <a:pt x="1449086" y="442766"/>
                  </a:lnTo>
                  <a:lnTo>
                    <a:pt x="1428969" y="402190"/>
                  </a:lnTo>
                  <a:lnTo>
                    <a:pt x="1406547" y="363028"/>
                  </a:lnTo>
                  <a:lnTo>
                    <a:pt x="1381909" y="325371"/>
                  </a:lnTo>
                  <a:lnTo>
                    <a:pt x="1355144" y="289307"/>
                  </a:lnTo>
                  <a:lnTo>
                    <a:pt x="1326341" y="254924"/>
                  </a:lnTo>
                  <a:lnTo>
                    <a:pt x="1295590" y="222313"/>
                  </a:lnTo>
                  <a:lnTo>
                    <a:pt x="1262979" y="191562"/>
                  </a:lnTo>
                  <a:lnTo>
                    <a:pt x="1228596" y="162759"/>
                  </a:lnTo>
                  <a:lnTo>
                    <a:pt x="1192532" y="135994"/>
                  </a:lnTo>
                  <a:lnTo>
                    <a:pt x="1154875" y="111356"/>
                  </a:lnTo>
                  <a:lnTo>
                    <a:pt x="1115713" y="88934"/>
                  </a:lnTo>
                  <a:lnTo>
                    <a:pt x="1075137" y="68816"/>
                  </a:lnTo>
                  <a:lnTo>
                    <a:pt x="1033234" y="51093"/>
                  </a:lnTo>
                  <a:lnTo>
                    <a:pt x="990094" y="35852"/>
                  </a:lnTo>
                  <a:lnTo>
                    <a:pt x="945806" y="23182"/>
                  </a:lnTo>
                  <a:lnTo>
                    <a:pt x="900459" y="13173"/>
                  </a:lnTo>
                  <a:lnTo>
                    <a:pt x="854141" y="5914"/>
                  </a:lnTo>
                  <a:lnTo>
                    <a:pt x="806943" y="1493"/>
                  </a:lnTo>
                  <a:lnTo>
                    <a:pt x="758951" y="0"/>
                  </a:lnTo>
                  <a:lnTo>
                    <a:pt x="710960" y="1493"/>
                  </a:lnTo>
                  <a:lnTo>
                    <a:pt x="663761" y="5914"/>
                  </a:lnTo>
                  <a:lnTo>
                    <a:pt x="617444" y="13173"/>
                  </a:lnTo>
                  <a:lnTo>
                    <a:pt x="572097" y="23182"/>
                  </a:lnTo>
                  <a:lnTo>
                    <a:pt x="527809" y="35852"/>
                  </a:lnTo>
                  <a:lnTo>
                    <a:pt x="484669" y="51093"/>
                  </a:lnTo>
                  <a:lnTo>
                    <a:pt x="442766" y="68816"/>
                  </a:lnTo>
                  <a:lnTo>
                    <a:pt x="402190" y="88934"/>
                  </a:lnTo>
                  <a:lnTo>
                    <a:pt x="363028" y="111356"/>
                  </a:lnTo>
                  <a:lnTo>
                    <a:pt x="325371" y="135994"/>
                  </a:lnTo>
                  <a:lnTo>
                    <a:pt x="289307" y="162759"/>
                  </a:lnTo>
                  <a:lnTo>
                    <a:pt x="254924" y="191562"/>
                  </a:lnTo>
                  <a:lnTo>
                    <a:pt x="222313" y="222313"/>
                  </a:lnTo>
                  <a:lnTo>
                    <a:pt x="191562" y="254924"/>
                  </a:lnTo>
                  <a:lnTo>
                    <a:pt x="162759" y="289307"/>
                  </a:lnTo>
                  <a:lnTo>
                    <a:pt x="135994" y="325371"/>
                  </a:lnTo>
                  <a:lnTo>
                    <a:pt x="111356" y="363028"/>
                  </a:lnTo>
                  <a:lnTo>
                    <a:pt x="88934" y="402190"/>
                  </a:lnTo>
                  <a:lnTo>
                    <a:pt x="68816" y="442766"/>
                  </a:lnTo>
                  <a:lnTo>
                    <a:pt x="51093" y="484669"/>
                  </a:lnTo>
                  <a:lnTo>
                    <a:pt x="35852" y="527809"/>
                  </a:lnTo>
                  <a:lnTo>
                    <a:pt x="23182" y="572097"/>
                  </a:lnTo>
                  <a:lnTo>
                    <a:pt x="13173" y="617444"/>
                  </a:lnTo>
                  <a:lnTo>
                    <a:pt x="5914" y="663761"/>
                  </a:lnTo>
                  <a:lnTo>
                    <a:pt x="1493" y="710960"/>
                  </a:lnTo>
                  <a:lnTo>
                    <a:pt x="0" y="758951"/>
                  </a:lnTo>
                  <a:lnTo>
                    <a:pt x="1493" y="806943"/>
                  </a:lnTo>
                  <a:lnTo>
                    <a:pt x="5914" y="854141"/>
                  </a:lnTo>
                  <a:lnTo>
                    <a:pt x="13173" y="900459"/>
                  </a:lnTo>
                  <a:lnTo>
                    <a:pt x="23182" y="945806"/>
                  </a:lnTo>
                  <a:lnTo>
                    <a:pt x="35852" y="990094"/>
                  </a:lnTo>
                  <a:lnTo>
                    <a:pt x="51093" y="1033234"/>
                  </a:lnTo>
                  <a:lnTo>
                    <a:pt x="68816" y="1075137"/>
                  </a:lnTo>
                  <a:lnTo>
                    <a:pt x="88934" y="1115713"/>
                  </a:lnTo>
                  <a:lnTo>
                    <a:pt x="111356" y="1154875"/>
                  </a:lnTo>
                  <a:lnTo>
                    <a:pt x="135994" y="1192532"/>
                  </a:lnTo>
                  <a:lnTo>
                    <a:pt x="162759" y="1228596"/>
                  </a:lnTo>
                  <a:lnTo>
                    <a:pt x="191562" y="1262979"/>
                  </a:lnTo>
                  <a:lnTo>
                    <a:pt x="222313" y="1295590"/>
                  </a:lnTo>
                  <a:lnTo>
                    <a:pt x="254924" y="1326341"/>
                  </a:lnTo>
                  <a:lnTo>
                    <a:pt x="289307" y="1355144"/>
                  </a:lnTo>
                  <a:lnTo>
                    <a:pt x="325371" y="1381909"/>
                  </a:lnTo>
                  <a:lnTo>
                    <a:pt x="363028" y="1406547"/>
                  </a:lnTo>
                  <a:lnTo>
                    <a:pt x="402190" y="1428969"/>
                  </a:lnTo>
                  <a:lnTo>
                    <a:pt x="442766" y="1449086"/>
                  </a:lnTo>
                  <a:lnTo>
                    <a:pt x="484669" y="1466810"/>
                  </a:lnTo>
                  <a:lnTo>
                    <a:pt x="527809" y="1482051"/>
                  </a:lnTo>
                  <a:lnTo>
                    <a:pt x="572097" y="1494721"/>
                  </a:lnTo>
                  <a:lnTo>
                    <a:pt x="617444" y="1504730"/>
                  </a:lnTo>
                  <a:lnTo>
                    <a:pt x="663761" y="1511989"/>
                  </a:lnTo>
                  <a:lnTo>
                    <a:pt x="710960" y="1516410"/>
                  </a:lnTo>
                  <a:lnTo>
                    <a:pt x="758951" y="1517903"/>
                  </a:lnTo>
                  <a:lnTo>
                    <a:pt x="806943" y="1516410"/>
                  </a:lnTo>
                  <a:lnTo>
                    <a:pt x="854141" y="1511989"/>
                  </a:lnTo>
                  <a:lnTo>
                    <a:pt x="900459" y="1504730"/>
                  </a:lnTo>
                  <a:lnTo>
                    <a:pt x="945806" y="1494721"/>
                  </a:lnTo>
                  <a:lnTo>
                    <a:pt x="990094" y="1482051"/>
                  </a:lnTo>
                  <a:lnTo>
                    <a:pt x="1033234" y="1466810"/>
                  </a:lnTo>
                  <a:lnTo>
                    <a:pt x="1075137" y="1449086"/>
                  </a:lnTo>
                  <a:lnTo>
                    <a:pt x="1115713" y="1428969"/>
                  </a:lnTo>
                  <a:lnTo>
                    <a:pt x="1154875" y="1406547"/>
                  </a:lnTo>
                  <a:lnTo>
                    <a:pt x="1192532" y="1381909"/>
                  </a:lnTo>
                  <a:lnTo>
                    <a:pt x="1228596" y="1355144"/>
                  </a:lnTo>
                  <a:lnTo>
                    <a:pt x="1262979" y="1326341"/>
                  </a:lnTo>
                  <a:lnTo>
                    <a:pt x="1295590" y="1295590"/>
                  </a:lnTo>
                  <a:lnTo>
                    <a:pt x="1326341" y="1262979"/>
                  </a:lnTo>
                  <a:lnTo>
                    <a:pt x="1355144" y="1228596"/>
                  </a:lnTo>
                  <a:lnTo>
                    <a:pt x="1381909" y="1192532"/>
                  </a:lnTo>
                  <a:lnTo>
                    <a:pt x="1406547" y="1154875"/>
                  </a:lnTo>
                  <a:lnTo>
                    <a:pt x="1428969" y="1115713"/>
                  </a:lnTo>
                  <a:lnTo>
                    <a:pt x="1449086" y="1075137"/>
                  </a:lnTo>
                  <a:lnTo>
                    <a:pt x="1466810" y="1033234"/>
                  </a:lnTo>
                  <a:lnTo>
                    <a:pt x="1482051" y="990094"/>
                  </a:lnTo>
                  <a:lnTo>
                    <a:pt x="1494721" y="945806"/>
                  </a:lnTo>
                  <a:lnTo>
                    <a:pt x="1504730" y="900459"/>
                  </a:lnTo>
                  <a:lnTo>
                    <a:pt x="1511989" y="854141"/>
                  </a:lnTo>
                  <a:lnTo>
                    <a:pt x="1516410" y="806943"/>
                  </a:lnTo>
                  <a:lnTo>
                    <a:pt x="1517903" y="758951"/>
                  </a:lnTo>
                  <a:close/>
                </a:path>
              </a:pathLst>
            </a:custGeom>
            <a:solidFill>
              <a:srgbClr val="5666B3"/>
            </a:solidFill>
          </p:spPr>
          <p:txBody>
            <a:bodyPr wrap="square" lIns="0" tIns="0" rIns="0" bIns="0" rtlCol="0"/>
            <a:lstStyle/>
            <a:p>
              <a:endParaRPr>
                <a:latin typeface="Book Antiqua" panose="02040602050305030304" pitchFamily="18" charset="0"/>
              </a:endParaRPr>
            </a:p>
          </p:txBody>
        </p:sp>
        <p:sp>
          <p:nvSpPr>
            <p:cNvPr id="12" name="object 12"/>
            <p:cNvSpPr/>
            <p:nvPr/>
          </p:nvSpPr>
          <p:spPr>
            <a:xfrm>
              <a:off x="4064508" y="5015484"/>
              <a:ext cx="1542415" cy="1542415"/>
            </a:xfrm>
            <a:custGeom>
              <a:avLst/>
              <a:gdLst/>
              <a:ahLst/>
              <a:cxnLst/>
              <a:rect l="l" t="t" r="r" b="b"/>
              <a:pathLst>
                <a:path w="1542414" h="1542415">
                  <a:moveTo>
                    <a:pt x="1542288" y="810768"/>
                  </a:moveTo>
                  <a:lnTo>
                    <a:pt x="1542288" y="731520"/>
                  </a:lnTo>
                  <a:lnTo>
                    <a:pt x="1539240" y="691896"/>
                  </a:lnTo>
                  <a:lnTo>
                    <a:pt x="1534668" y="653796"/>
                  </a:lnTo>
                  <a:lnTo>
                    <a:pt x="1527048" y="615696"/>
                  </a:lnTo>
                  <a:lnTo>
                    <a:pt x="1517904" y="577596"/>
                  </a:lnTo>
                  <a:lnTo>
                    <a:pt x="1496568" y="505968"/>
                  </a:lnTo>
                  <a:lnTo>
                    <a:pt x="1466088" y="435864"/>
                  </a:lnTo>
                  <a:lnTo>
                    <a:pt x="1431036" y="370332"/>
                  </a:lnTo>
                  <a:lnTo>
                    <a:pt x="1389888" y="309372"/>
                  </a:lnTo>
                  <a:lnTo>
                    <a:pt x="1342644" y="251460"/>
                  </a:lnTo>
                  <a:lnTo>
                    <a:pt x="1289304" y="199644"/>
                  </a:lnTo>
                  <a:lnTo>
                    <a:pt x="1232916" y="152400"/>
                  </a:lnTo>
                  <a:lnTo>
                    <a:pt x="1170432" y="111252"/>
                  </a:lnTo>
                  <a:lnTo>
                    <a:pt x="1104900" y="74676"/>
                  </a:lnTo>
                  <a:lnTo>
                    <a:pt x="1036320" y="45720"/>
                  </a:lnTo>
                  <a:lnTo>
                    <a:pt x="999744" y="33528"/>
                  </a:lnTo>
                  <a:lnTo>
                    <a:pt x="963168" y="22860"/>
                  </a:lnTo>
                  <a:lnTo>
                    <a:pt x="888492" y="7620"/>
                  </a:lnTo>
                  <a:lnTo>
                    <a:pt x="850392" y="3048"/>
                  </a:lnTo>
                  <a:lnTo>
                    <a:pt x="810768" y="0"/>
                  </a:lnTo>
                  <a:lnTo>
                    <a:pt x="731520" y="0"/>
                  </a:lnTo>
                  <a:lnTo>
                    <a:pt x="691896" y="3048"/>
                  </a:lnTo>
                  <a:lnTo>
                    <a:pt x="653796" y="7620"/>
                  </a:lnTo>
                  <a:lnTo>
                    <a:pt x="615696" y="15240"/>
                  </a:lnTo>
                  <a:lnTo>
                    <a:pt x="577596" y="24384"/>
                  </a:lnTo>
                  <a:lnTo>
                    <a:pt x="505968" y="45720"/>
                  </a:lnTo>
                  <a:lnTo>
                    <a:pt x="435864" y="76200"/>
                  </a:lnTo>
                  <a:lnTo>
                    <a:pt x="370332" y="111252"/>
                  </a:lnTo>
                  <a:lnTo>
                    <a:pt x="309372" y="152400"/>
                  </a:lnTo>
                  <a:lnTo>
                    <a:pt x="251460" y="199644"/>
                  </a:lnTo>
                  <a:lnTo>
                    <a:pt x="199644" y="252984"/>
                  </a:lnTo>
                  <a:lnTo>
                    <a:pt x="152400" y="309372"/>
                  </a:lnTo>
                  <a:lnTo>
                    <a:pt x="111252" y="371856"/>
                  </a:lnTo>
                  <a:lnTo>
                    <a:pt x="74676" y="437388"/>
                  </a:lnTo>
                  <a:lnTo>
                    <a:pt x="45720" y="505968"/>
                  </a:lnTo>
                  <a:lnTo>
                    <a:pt x="33528" y="542544"/>
                  </a:lnTo>
                  <a:lnTo>
                    <a:pt x="22860" y="579120"/>
                  </a:lnTo>
                  <a:lnTo>
                    <a:pt x="7620" y="653796"/>
                  </a:lnTo>
                  <a:lnTo>
                    <a:pt x="3048" y="691896"/>
                  </a:lnTo>
                  <a:lnTo>
                    <a:pt x="0" y="731520"/>
                  </a:lnTo>
                  <a:lnTo>
                    <a:pt x="0" y="810768"/>
                  </a:lnTo>
                  <a:lnTo>
                    <a:pt x="3048" y="850392"/>
                  </a:lnTo>
                  <a:lnTo>
                    <a:pt x="7620" y="888492"/>
                  </a:lnTo>
                  <a:lnTo>
                    <a:pt x="15240" y="926592"/>
                  </a:lnTo>
                  <a:lnTo>
                    <a:pt x="24384" y="964692"/>
                  </a:lnTo>
                  <a:lnTo>
                    <a:pt x="24384" y="771144"/>
                  </a:lnTo>
                  <a:lnTo>
                    <a:pt x="25908" y="733044"/>
                  </a:lnTo>
                  <a:lnTo>
                    <a:pt x="28956" y="694944"/>
                  </a:lnTo>
                  <a:lnTo>
                    <a:pt x="33528" y="656844"/>
                  </a:lnTo>
                  <a:lnTo>
                    <a:pt x="48768" y="583692"/>
                  </a:lnTo>
                  <a:lnTo>
                    <a:pt x="70104" y="513588"/>
                  </a:lnTo>
                  <a:lnTo>
                    <a:pt x="99060" y="446532"/>
                  </a:lnTo>
                  <a:lnTo>
                    <a:pt x="132588" y="384048"/>
                  </a:lnTo>
                  <a:lnTo>
                    <a:pt x="195072" y="295656"/>
                  </a:lnTo>
                  <a:lnTo>
                    <a:pt x="243840" y="243840"/>
                  </a:lnTo>
                  <a:lnTo>
                    <a:pt x="324612" y="172212"/>
                  </a:lnTo>
                  <a:lnTo>
                    <a:pt x="384048" y="132588"/>
                  </a:lnTo>
                  <a:lnTo>
                    <a:pt x="448056" y="97536"/>
                  </a:lnTo>
                  <a:lnTo>
                    <a:pt x="515112" y="70104"/>
                  </a:lnTo>
                  <a:lnTo>
                    <a:pt x="620268" y="39624"/>
                  </a:lnTo>
                  <a:lnTo>
                    <a:pt x="658368" y="33528"/>
                  </a:lnTo>
                  <a:lnTo>
                    <a:pt x="733044" y="25908"/>
                  </a:lnTo>
                  <a:lnTo>
                    <a:pt x="771144" y="24384"/>
                  </a:lnTo>
                  <a:lnTo>
                    <a:pt x="809244" y="25908"/>
                  </a:lnTo>
                  <a:lnTo>
                    <a:pt x="847344" y="28956"/>
                  </a:lnTo>
                  <a:lnTo>
                    <a:pt x="885444" y="33528"/>
                  </a:lnTo>
                  <a:lnTo>
                    <a:pt x="958596" y="48768"/>
                  </a:lnTo>
                  <a:lnTo>
                    <a:pt x="1028700" y="70104"/>
                  </a:lnTo>
                  <a:lnTo>
                    <a:pt x="1094232" y="99060"/>
                  </a:lnTo>
                  <a:lnTo>
                    <a:pt x="1127760" y="114300"/>
                  </a:lnTo>
                  <a:lnTo>
                    <a:pt x="1188720" y="152400"/>
                  </a:lnTo>
                  <a:lnTo>
                    <a:pt x="1246632" y="195072"/>
                  </a:lnTo>
                  <a:lnTo>
                    <a:pt x="1298448" y="243840"/>
                  </a:lnTo>
                  <a:lnTo>
                    <a:pt x="1370076" y="324612"/>
                  </a:lnTo>
                  <a:lnTo>
                    <a:pt x="1409700" y="384048"/>
                  </a:lnTo>
                  <a:lnTo>
                    <a:pt x="1444752" y="448056"/>
                  </a:lnTo>
                  <a:lnTo>
                    <a:pt x="1472184" y="515112"/>
                  </a:lnTo>
                  <a:lnTo>
                    <a:pt x="1502664" y="620268"/>
                  </a:lnTo>
                  <a:lnTo>
                    <a:pt x="1508760" y="658368"/>
                  </a:lnTo>
                  <a:lnTo>
                    <a:pt x="1516380" y="733044"/>
                  </a:lnTo>
                  <a:lnTo>
                    <a:pt x="1517904" y="771144"/>
                  </a:lnTo>
                  <a:lnTo>
                    <a:pt x="1517904" y="968393"/>
                  </a:lnTo>
                  <a:lnTo>
                    <a:pt x="1519428" y="963168"/>
                  </a:lnTo>
                  <a:lnTo>
                    <a:pt x="1534668" y="888492"/>
                  </a:lnTo>
                  <a:lnTo>
                    <a:pt x="1539240" y="850392"/>
                  </a:lnTo>
                  <a:lnTo>
                    <a:pt x="1542288" y="810768"/>
                  </a:lnTo>
                  <a:close/>
                </a:path>
                <a:path w="1542414" h="1542415">
                  <a:moveTo>
                    <a:pt x="1517904" y="968393"/>
                  </a:moveTo>
                  <a:lnTo>
                    <a:pt x="1517904" y="771144"/>
                  </a:lnTo>
                  <a:lnTo>
                    <a:pt x="1516380" y="809244"/>
                  </a:lnTo>
                  <a:lnTo>
                    <a:pt x="1513332" y="847344"/>
                  </a:lnTo>
                  <a:lnTo>
                    <a:pt x="1508760" y="885444"/>
                  </a:lnTo>
                  <a:lnTo>
                    <a:pt x="1493520" y="958596"/>
                  </a:lnTo>
                  <a:lnTo>
                    <a:pt x="1472184" y="1028700"/>
                  </a:lnTo>
                  <a:lnTo>
                    <a:pt x="1443228" y="1094232"/>
                  </a:lnTo>
                  <a:lnTo>
                    <a:pt x="1427988" y="1127760"/>
                  </a:lnTo>
                  <a:lnTo>
                    <a:pt x="1389888" y="1188720"/>
                  </a:lnTo>
                  <a:lnTo>
                    <a:pt x="1347216" y="1246632"/>
                  </a:lnTo>
                  <a:lnTo>
                    <a:pt x="1298448" y="1298448"/>
                  </a:lnTo>
                  <a:lnTo>
                    <a:pt x="1217676" y="1370076"/>
                  </a:lnTo>
                  <a:lnTo>
                    <a:pt x="1158240" y="1409700"/>
                  </a:lnTo>
                  <a:lnTo>
                    <a:pt x="1094232" y="1443228"/>
                  </a:lnTo>
                  <a:lnTo>
                    <a:pt x="1027176" y="1472184"/>
                  </a:lnTo>
                  <a:lnTo>
                    <a:pt x="957072" y="1493520"/>
                  </a:lnTo>
                  <a:lnTo>
                    <a:pt x="883920" y="1508760"/>
                  </a:lnTo>
                  <a:lnTo>
                    <a:pt x="809244" y="1516380"/>
                  </a:lnTo>
                  <a:lnTo>
                    <a:pt x="771144" y="1517904"/>
                  </a:lnTo>
                  <a:lnTo>
                    <a:pt x="733044" y="1516380"/>
                  </a:lnTo>
                  <a:lnTo>
                    <a:pt x="694944" y="1513332"/>
                  </a:lnTo>
                  <a:lnTo>
                    <a:pt x="656844" y="1508760"/>
                  </a:lnTo>
                  <a:lnTo>
                    <a:pt x="583692" y="1493520"/>
                  </a:lnTo>
                  <a:lnTo>
                    <a:pt x="513588" y="1472184"/>
                  </a:lnTo>
                  <a:lnTo>
                    <a:pt x="446532" y="1443228"/>
                  </a:lnTo>
                  <a:lnTo>
                    <a:pt x="384048" y="1409700"/>
                  </a:lnTo>
                  <a:lnTo>
                    <a:pt x="295656" y="1347216"/>
                  </a:lnTo>
                  <a:lnTo>
                    <a:pt x="243840" y="1298448"/>
                  </a:lnTo>
                  <a:lnTo>
                    <a:pt x="172212" y="1217676"/>
                  </a:lnTo>
                  <a:lnTo>
                    <a:pt x="132588" y="1158240"/>
                  </a:lnTo>
                  <a:lnTo>
                    <a:pt x="97536" y="1094232"/>
                  </a:lnTo>
                  <a:lnTo>
                    <a:pt x="70104" y="1027176"/>
                  </a:lnTo>
                  <a:lnTo>
                    <a:pt x="48768" y="957072"/>
                  </a:lnTo>
                  <a:lnTo>
                    <a:pt x="33528" y="883920"/>
                  </a:lnTo>
                  <a:lnTo>
                    <a:pt x="25908" y="809244"/>
                  </a:lnTo>
                  <a:lnTo>
                    <a:pt x="24384" y="771144"/>
                  </a:lnTo>
                  <a:lnTo>
                    <a:pt x="24384" y="964692"/>
                  </a:lnTo>
                  <a:lnTo>
                    <a:pt x="45720" y="1036320"/>
                  </a:lnTo>
                  <a:lnTo>
                    <a:pt x="76200" y="1106424"/>
                  </a:lnTo>
                  <a:lnTo>
                    <a:pt x="111252" y="1171956"/>
                  </a:lnTo>
                  <a:lnTo>
                    <a:pt x="152400" y="1232916"/>
                  </a:lnTo>
                  <a:lnTo>
                    <a:pt x="199644" y="1290828"/>
                  </a:lnTo>
                  <a:lnTo>
                    <a:pt x="252984" y="1342644"/>
                  </a:lnTo>
                  <a:lnTo>
                    <a:pt x="309372" y="1389888"/>
                  </a:lnTo>
                  <a:lnTo>
                    <a:pt x="371856" y="1431036"/>
                  </a:lnTo>
                  <a:lnTo>
                    <a:pt x="470916" y="1482852"/>
                  </a:lnTo>
                  <a:lnTo>
                    <a:pt x="542544" y="1508760"/>
                  </a:lnTo>
                  <a:lnTo>
                    <a:pt x="615696" y="1527048"/>
                  </a:lnTo>
                  <a:lnTo>
                    <a:pt x="653796" y="1534668"/>
                  </a:lnTo>
                  <a:lnTo>
                    <a:pt x="691896" y="1539240"/>
                  </a:lnTo>
                  <a:lnTo>
                    <a:pt x="731520" y="1542288"/>
                  </a:lnTo>
                  <a:lnTo>
                    <a:pt x="810768" y="1542288"/>
                  </a:lnTo>
                  <a:lnTo>
                    <a:pt x="850392" y="1539240"/>
                  </a:lnTo>
                  <a:lnTo>
                    <a:pt x="926592" y="1527048"/>
                  </a:lnTo>
                  <a:lnTo>
                    <a:pt x="964692" y="1517904"/>
                  </a:lnTo>
                  <a:lnTo>
                    <a:pt x="1036320" y="1496568"/>
                  </a:lnTo>
                  <a:lnTo>
                    <a:pt x="1106424" y="1466088"/>
                  </a:lnTo>
                  <a:lnTo>
                    <a:pt x="1171956" y="1431036"/>
                  </a:lnTo>
                  <a:lnTo>
                    <a:pt x="1232916" y="1389888"/>
                  </a:lnTo>
                  <a:lnTo>
                    <a:pt x="1290828" y="1342644"/>
                  </a:lnTo>
                  <a:lnTo>
                    <a:pt x="1342644" y="1289304"/>
                  </a:lnTo>
                  <a:lnTo>
                    <a:pt x="1389888" y="1232916"/>
                  </a:lnTo>
                  <a:lnTo>
                    <a:pt x="1431036" y="1170432"/>
                  </a:lnTo>
                  <a:lnTo>
                    <a:pt x="1467612" y="1104900"/>
                  </a:lnTo>
                  <a:lnTo>
                    <a:pt x="1496568" y="1036320"/>
                  </a:lnTo>
                  <a:lnTo>
                    <a:pt x="1508760" y="999744"/>
                  </a:lnTo>
                  <a:lnTo>
                    <a:pt x="1517904" y="968393"/>
                  </a:lnTo>
                  <a:close/>
                </a:path>
              </a:pathLst>
            </a:custGeom>
            <a:solidFill>
              <a:srgbClr val="FFFFFF"/>
            </a:solidFill>
          </p:spPr>
          <p:txBody>
            <a:bodyPr wrap="square" lIns="0" tIns="0" rIns="0" bIns="0" rtlCol="0"/>
            <a:lstStyle/>
            <a:p>
              <a:endParaRPr>
                <a:latin typeface="Book Antiqua" panose="02040602050305030304" pitchFamily="18" charset="0"/>
              </a:endParaRPr>
            </a:p>
          </p:txBody>
        </p:sp>
      </p:grpSp>
      <p:sp>
        <p:nvSpPr>
          <p:cNvPr id="13" name="object 13"/>
          <p:cNvSpPr txBox="1"/>
          <p:nvPr/>
        </p:nvSpPr>
        <p:spPr>
          <a:xfrm>
            <a:off x="4116827" y="5144384"/>
            <a:ext cx="1219200" cy="1327286"/>
          </a:xfrm>
          <a:prstGeom prst="rect">
            <a:avLst/>
          </a:prstGeom>
        </p:spPr>
        <p:txBody>
          <a:bodyPr vert="horz" wrap="square" lIns="0" tIns="34290" rIns="0" bIns="0" rtlCol="0">
            <a:spAutoFit/>
          </a:bodyPr>
          <a:lstStyle/>
          <a:p>
            <a:pPr marL="12700" marR="5080" algn="ctr">
              <a:lnSpc>
                <a:spcPct val="150000"/>
              </a:lnSpc>
              <a:spcBef>
                <a:spcPts val="270"/>
              </a:spcBef>
            </a:pPr>
            <a:r>
              <a:rPr sz="1400" dirty="0">
                <a:solidFill>
                  <a:srgbClr val="FFFFFF"/>
                </a:solidFill>
                <a:latin typeface="Book Antiqua" panose="02040602050305030304" pitchFamily="18" charset="0"/>
                <a:cs typeface="Arial"/>
              </a:rPr>
              <a:t>Средства из  осталих  </a:t>
            </a:r>
            <a:r>
              <a:rPr sz="1400" dirty="0" err="1">
                <a:solidFill>
                  <a:srgbClr val="FFFFFF"/>
                </a:solidFill>
                <a:latin typeface="Book Antiqua" panose="02040602050305030304" pitchFamily="18" charset="0"/>
                <a:cs typeface="Arial"/>
              </a:rPr>
              <a:t>извора</a:t>
            </a:r>
            <a:r>
              <a:rPr sz="1400" dirty="0">
                <a:solidFill>
                  <a:srgbClr val="FFFFFF"/>
                </a:solidFill>
                <a:latin typeface="Book Antiqua" panose="02040602050305030304" pitchFamily="18" charset="0"/>
                <a:cs typeface="Arial"/>
              </a:rPr>
              <a:t>  </a:t>
            </a:r>
            <a:r>
              <a:rPr lang="sr-Cyrl-RS" sz="1400" dirty="0" smtClean="0">
                <a:solidFill>
                  <a:srgbClr val="FFFFFF"/>
                </a:solidFill>
                <a:latin typeface="Book Antiqua" panose="02040602050305030304" pitchFamily="18" charset="0"/>
                <a:cs typeface="Arial"/>
              </a:rPr>
              <a:t>59.791.295</a:t>
            </a:r>
            <a:endParaRPr sz="1400" dirty="0">
              <a:latin typeface="Book Antiqua" panose="02040602050305030304" pitchFamily="18" charset="0"/>
              <a:cs typeface="Arial"/>
            </a:endParaRPr>
          </a:p>
        </p:txBody>
      </p:sp>
      <p:sp>
        <p:nvSpPr>
          <p:cNvPr id="14" name="object 14"/>
          <p:cNvSpPr/>
          <p:nvPr/>
        </p:nvSpPr>
        <p:spPr>
          <a:xfrm>
            <a:off x="5920151" y="5462014"/>
            <a:ext cx="646430" cy="207645"/>
          </a:xfrm>
          <a:custGeom>
            <a:avLst/>
            <a:gdLst/>
            <a:ahLst/>
            <a:cxnLst/>
            <a:rect l="l" t="t" r="r" b="b"/>
            <a:pathLst>
              <a:path w="646429" h="207645">
                <a:moveTo>
                  <a:pt x="646176" y="207264"/>
                </a:moveTo>
                <a:lnTo>
                  <a:pt x="646176" y="0"/>
                </a:lnTo>
                <a:lnTo>
                  <a:pt x="0" y="0"/>
                </a:lnTo>
                <a:lnTo>
                  <a:pt x="0" y="207264"/>
                </a:lnTo>
                <a:lnTo>
                  <a:pt x="646176" y="207264"/>
                </a:lnTo>
                <a:close/>
              </a:path>
            </a:pathLst>
          </a:custGeom>
          <a:solidFill>
            <a:srgbClr val="4BABC6"/>
          </a:solidFill>
        </p:spPr>
        <p:txBody>
          <a:bodyPr wrap="square" lIns="0" tIns="0" rIns="0" bIns="0" rtlCol="0"/>
          <a:lstStyle/>
          <a:p>
            <a:endParaRPr>
              <a:latin typeface="Book Antiqua" panose="02040602050305030304" pitchFamily="18" charset="0"/>
            </a:endParaRPr>
          </a:p>
        </p:txBody>
      </p:sp>
      <p:sp>
        <p:nvSpPr>
          <p:cNvPr id="15" name="object 15"/>
          <p:cNvSpPr/>
          <p:nvPr/>
        </p:nvSpPr>
        <p:spPr>
          <a:xfrm>
            <a:off x="5919799" y="5880725"/>
            <a:ext cx="646430" cy="207645"/>
          </a:xfrm>
          <a:custGeom>
            <a:avLst/>
            <a:gdLst/>
            <a:ahLst/>
            <a:cxnLst/>
            <a:rect l="l" t="t" r="r" b="b"/>
            <a:pathLst>
              <a:path w="646429" h="207645">
                <a:moveTo>
                  <a:pt x="646176" y="207264"/>
                </a:moveTo>
                <a:lnTo>
                  <a:pt x="646176" y="0"/>
                </a:lnTo>
                <a:lnTo>
                  <a:pt x="0" y="0"/>
                </a:lnTo>
                <a:lnTo>
                  <a:pt x="0" y="207264"/>
                </a:lnTo>
                <a:lnTo>
                  <a:pt x="646176" y="207264"/>
                </a:lnTo>
                <a:close/>
              </a:path>
            </a:pathLst>
          </a:custGeom>
          <a:solidFill>
            <a:srgbClr val="4BABC6"/>
          </a:solidFill>
        </p:spPr>
        <p:txBody>
          <a:bodyPr wrap="square" lIns="0" tIns="0" rIns="0" bIns="0" rtlCol="0"/>
          <a:lstStyle/>
          <a:p>
            <a:endParaRPr>
              <a:latin typeface="Book Antiqua" panose="02040602050305030304" pitchFamily="18" charset="0"/>
            </a:endParaRPr>
          </a:p>
        </p:txBody>
      </p:sp>
      <p:grpSp>
        <p:nvGrpSpPr>
          <p:cNvPr id="16" name="object 16"/>
          <p:cNvGrpSpPr/>
          <p:nvPr/>
        </p:nvGrpSpPr>
        <p:grpSpPr>
          <a:xfrm>
            <a:off x="6718823" y="4860792"/>
            <a:ext cx="2508504" cy="1854525"/>
            <a:chOff x="6711696" y="5204460"/>
            <a:chExt cx="1993900" cy="1310640"/>
          </a:xfrm>
        </p:grpSpPr>
        <p:sp>
          <p:nvSpPr>
            <p:cNvPr id="17" name="object 17"/>
            <p:cNvSpPr/>
            <p:nvPr/>
          </p:nvSpPr>
          <p:spPr>
            <a:xfrm>
              <a:off x="6723888" y="5218175"/>
              <a:ext cx="1978660" cy="1285240"/>
            </a:xfrm>
            <a:custGeom>
              <a:avLst/>
              <a:gdLst/>
              <a:ahLst/>
              <a:cxnLst/>
              <a:rect l="l" t="t" r="r" b="b"/>
              <a:pathLst>
                <a:path w="1978659" h="1285240">
                  <a:moveTo>
                    <a:pt x="1978151" y="641603"/>
                  </a:moveTo>
                  <a:lnTo>
                    <a:pt x="1971510" y="566923"/>
                  </a:lnTo>
                  <a:lnTo>
                    <a:pt x="1952075" y="494735"/>
                  </a:lnTo>
                  <a:lnTo>
                    <a:pt x="1920583" y="425527"/>
                  </a:lnTo>
                  <a:lnTo>
                    <a:pt x="1900547" y="392191"/>
                  </a:lnTo>
                  <a:lnTo>
                    <a:pt x="1877772" y="359783"/>
                  </a:lnTo>
                  <a:lnTo>
                    <a:pt x="1852351" y="328364"/>
                  </a:lnTo>
                  <a:lnTo>
                    <a:pt x="1824377" y="297993"/>
                  </a:lnTo>
                  <a:lnTo>
                    <a:pt x="1793941" y="268731"/>
                  </a:lnTo>
                  <a:lnTo>
                    <a:pt x="1761135" y="240640"/>
                  </a:lnTo>
                  <a:lnTo>
                    <a:pt x="1726051" y="213781"/>
                  </a:lnTo>
                  <a:lnTo>
                    <a:pt x="1688782" y="188213"/>
                  </a:lnTo>
                  <a:lnTo>
                    <a:pt x="1649419" y="163999"/>
                  </a:lnTo>
                  <a:lnTo>
                    <a:pt x="1608055" y="141198"/>
                  </a:lnTo>
                  <a:lnTo>
                    <a:pt x="1564781" y="119872"/>
                  </a:lnTo>
                  <a:lnTo>
                    <a:pt x="1519690" y="100081"/>
                  </a:lnTo>
                  <a:lnTo>
                    <a:pt x="1472874" y="81887"/>
                  </a:lnTo>
                  <a:lnTo>
                    <a:pt x="1424424" y="65349"/>
                  </a:lnTo>
                  <a:lnTo>
                    <a:pt x="1374433" y="50530"/>
                  </a:lnTo>
                  <a:lnTo>
                    <a:pt x="1322993" y="37489"/>
                  </a:lnTo>
                  <a:lnTo>
                    <a:pt x="1270196" y="26287"/>
                  </a:lnTo>
                  <a:lnTo>
                    <a:pt x="1216134" y="16986"/>
                  </a:lnTo>
                  <a:lnTo>
                    <a:pt x="1160898" y="9645"/>
                  </a:lnTo>
                  <a:lnTo>
                    <a:pt x="1104582" y="4327"/>
                  </a:lnTo>
                  <a:lnTo>
                    <a:pt x="1047277" y="1092"/>
                  </a:lnTo>
                  <a:lnTo>
                    <a:pt x="989075" y="0"/>
                  </a:lnTo>
                  <a:lnTo>
                    <a:pt x="930874" y="1092"/>
                  </a:lnTo>
                  <a:lnTo>
                    <a:pt x="873569" y="4327"/>
                  </a:lnTo>
                  <a:lnTo>
                    <a:pt x="817252" y="9645"/>
                  </a:lnTo>
                  <a:lnTo>
                    <a:pt x="762017" y="16986"/>
                  </a:lnTo>
                  <a:lnTo>
                    <a:pt x="707955" y="26287"/>
                  </a:lnTo>
                  <a:lnTo>
                    <a:pt x="655158" y="37489"/>
                  </a:lnTo>
                  <a:lnTo>
                    <a:pt x="603718" y="50530"/>
                  </a:lnTo>
                  <a:lnTo>
                    <a:pt x="553727" y="65349"/>
                  </a:lnTo>
                  <a:lnTo>
                    <a:pt x="505277" y="81887"/>
                  </a:lnTo>
                  <a:lnTo>
                    <a:pt x="458461" y="100081"/>
                  </a:lnTo>
                  <a:lnTo>
                    <a:pt x="413370" y="119872"/>
                  </a:lnTo>
                  <a:lnTo>
                    <a:pt x="370096" y="141198"/>
                  </a:lnTo>
                  <a:lnTo>
                    <a:pt x="328732" y="163999"/>
                  </a:lnTo>
                  <a:lnTo>
                    <a:pt x="289369" y="188213"/>
                  </a:lnTo>
                  <a:lnTo>
                    <a:pt x="252100" y="213781"/>
                  </a:lnTo>
                  <a:lnTo>
                    <a:pt x="217016" y="240640"/>
                  </a:lnTo>
                  <a:lnTo>
                    <a:pt x="184210" y="268731"/>
                  </a:lnTo>
                  <a:lnTo>
                    <a:pt x="153774" y="297993"/>
                  </a:lnTo>
                  <a:lnTo>
                    <a:pt x="125800" y="328364"/>
                  </a:lnTo>
                  <a:lnTo>
                    <a:pt x="100379" y="359783"/>
                  </a:lnTo>
                  <a:lnTo>
                    <a:pt x="77604" y="392191"/>
                  </a:lnTo>
                  <a:lnTo>
                    <a:pt x="57568" y="425527"/>
                  </a:lnTo>
                  <a:lnTo>
                    <a:pt x="40361" y="459728"/>
                  </a:lnTo>
                  <a:lnTo>
                    <a:pt x="14806" y="530487"/>
                  </a:lnTo>
                  <a:lnTo>
                    <a:pt x="1675" y="603982"/>
                  </a:lnTo>
                  <a:lnTo>
                    <a:pt x="0" y="641603"/>
                  </a:lnTo>
                  <a:lnTo>
                    <a:pt x="1675" y="679382"/>
                  </a:lnTo>
                  <a:lnTo>
                    <a:pt x="14806" y="753159"/>
                  </a:lnTo>
                  <a:lnTo>
                    <a:pt x="40361" y="824158"/>
                  </a:lnTo>
                  <a:lnTo>
                    <a:pt x="57568" y="858465"/>
                  </a:lnTo>
                  <a:lnTo>
                    <a:pt x="77604" y="891897"/>
                  </a:lnTo>
                  <a:lnTo>
                    <a:pt x="100379" y="924392"/>
                  </a:lnTo>
                  <a:lnTo>
                    <a:pt x="125800" y="955891"/>
                  </a:lnTo>
                  <a:lnTo>
                    <a:pt x="153774" y="986333"/>
                  </a:lnTo>
                  <a:lnTo>
                    <a:pt x="184210" y="1015659"/>
                  </a:lnTo>
                  <a:lnTo>
                    <a:pt x="217016" y="1043806"/>
                  </a:lnTo>
                  <a:lnTo>
                    <a:pt x="252100" y="1070716"/>
                  </a:lnTo>
                  <a:lnTo>
                    <a:pt x="289369" y="1096327"/>
                  </a:lnTo>
                  <a:lnTo>
                    <a:pt x="328732" y="1120579"/>
                  </a:lnTo>
                  <a:lnTo>
                    <a:pt x="370096" y="1143413"/>
                  </a:lnTo>
                  <a:lnTo>
                    <a:pt x="413370" y="1164766"/>
                  </a:lnTo>
                  <a:lnTo>
                    <a:pt x="458461" y="1184580"/>
                  </a:lnTo>
                  <a:lnTo>
                    <a:pt x="505277" y="1202793"/>
                  </a:lnTo>
                  <a:lnTo>
                    <a:pt x="553727" y="1219346"/>
                  </a:lnTo>
                  <a:lnTo>
                    <a:pt x="603718" y="1234178"/>
                  </a:lnTo>
                  <a:lnTo>
                    <a:pt x="655158" y="1247227"/>
                  </a:lnTo>
                  <a:lnTo>
                    <a:pt x="707955" y="1258435"/>
                  </a:lnTo>
                  <a:lnTo>
                    <a:pt x="762017" y="1267741"/>
                  </a:lnTo>
                  <a:lnTo>
                    <a:pt x="817252" y="1275084"/>
                  </a:lnTo>
                  <a:lnTo>
                    <a:pt x="873569" y="1280403"/>
                  </a:lnTo>
                  <a:lnTo>
                    <a:pt x="930874" y="1283639"/>
                  </a:lnTo>
                  <a:lnTo>
                    <a:pt x="989075" y="1284731"/>
                  </a:lnTo>
                  <a:lnTo>
                    <a:pt x="1047277" y="1283639"/>
                  </a:lnTo>
                  <a:lnTo>
                    <a:pt x="1104582" y="1280403"/>
                  </a:lnTo>
                  <a:lnTo>
                    <a:pt x="1160898" y="1275084"/>
                  </a:lnTo>
                  <a:lnTo>
                    <a:pt x="1216134" y="1267741"/>
                  </a:lnTo>
                  <a:lnTo>
                    <a:pt x="1270196" y="1258435"/>
                  </a:lnTo>
                  <a:lnTo>
                    <a:pt x="1322993" y="1247227"/>
                  </a:lnTo>
                  <a:lnTo>
                    <a:pt x="1374433" y="1234178"/>
                  </a:lnTo>
                  <a:lnTo>
                    <a:pt x="1424424" y="1219346"/>
                  </a:lnTo>
                  <a:lnTo>
                    <a:pt x="1472874" y="1202793"/>
                  </a:lnTo>
                  <a:lnTo>
                    <a:pt x="1519690" y="1184580"/>
                  </a:lnTo>
                  <a:lnTo>
                    <a:pt x="1564781" y="1164766"/>
                  </a:lnTo>
                  <a:lnTo>
                    <a:pt x="1608055" y="1143413"/>
                  </a:lnTo>
                  <a:lnTo>
                    <a:pt x="1649419" y="1120579"/>
                  </a:lnTo>
                  <a:lnTo>
                    <a:pt x="1688782" y="1096327"/>
                  </a:lnTo>
                  <a:lnTo>
                    <a:pt x="1726051" y="1070716"/>
                  </a:lnTo>
                  <a:lnTo>
                    <a:pt x="1761135" y="1043806"/>
                  </a:lnTo>
                  <a:lnTo>
                    <a:pt x="1793941" y="1015659"/>
                  </a:lnTo>
                  <a:lnTo>
                    <a:pt x="1824377" y="986333"/>
                  </a:lnTo>
                  <a:lnTo>
                    <a:pt x="1852351" y="955891"/>
                  </a:lnTo>
                  <a:lnTo>
                    <a:pt x="1877772" y="924392"/>
                  </a:lnTo>
                  <a:lnTo>
                    <a:pt x="1900547" y="891897"/>
                  </a:lnTo>
                  <a:lnTo>
                    <a:pt x="1920583" y="858465"/>
                  </a:lnTo>
                  <a:lnTo>
                    <a:pt x="1937790" y="824158"/>
                  </a:lnTo>
                  <a:lnTo>
                    <a:pt x="1963345" y="753159"/>
                  </a:lnTo>
                  <a:lnTo>
                    <a:pt x="1976476" y="679382"/>
                  </a:lnTo>
                  <a:lnTo>
                    <a:pt x="1978151" y="641603"/>
                  </a:lnTo>
                  <a:close/>
                </a:path>
              </a:pathLst>
            </a:custGeom>
            <a:solidFill>
              <a:srgbClr val="4BABC6"/>
            </a:solidFill>
          </p:spPr>
          <p:txBody>
            <a:bodyPr wrap="square" lIns="0" tIns="0" rIns="0" bIns="0" rtlCol="0"/>
            <a:lstStyle/>
            <a:p>
              <a:endParaRPr>
                <a:latin typeface="Book Antiqua" panose="02040602050305030304" pitchFamily="18" charset="0"/>
              </a:endParaRPr>
            </a:p>
          </p:txBody>
        </p:sp>
        <p:sp>
          <p:nvSpPr>
            <p:cNvPr id="18" name="object 18"/>
            <p:cNvSpPr/>
            <p:nvPr/>
          </p:nvSpPr>
          <p:spPr>
            <a:xfrm>
              <a:off x="6711696" y="5204460"/>
              <a:ext cx="1993900" cy="1310640"/>
            </a:xfrm>
            <a:custGeom>
              <a:avLst/>
              <a:gdLst/>
              <a:ahLst/>
              <a:cxnLst/>
              <a:rect l="l" t="t" r="r" b="b"/>
              <a:pathLst>
                <a:path w="1993900" h="1310640">
                  <a:moveTo>
                    <a:pt x="12700" y="772668"/>
                  </a:moveTo>
                  <a:lnTo>
                    <a:pt x="12700" y="539496"/>
                  </a:lnTo>
                  <a:lnTo>
                    <a:pt x="0" y="554736"/>
                  </a:lnTo>
                  <a:lnTo>
                    <a:pt x="0" y="757428"/>
                  </a:lnTo>
                  <a:lnTo>
                    <a:pt x="12700" y="772668"/>
                  </a:lnTo>
                  <a:close/>
                </a:path>
                <a:path w="1993900" h="1310640">
                  <a:moveTo>
                    <a:pt x="25400" y="623316"/>
                  </a:moveTo>
                  <a:lnTo>
                    <a:pt x="25400" y="505968"/>
                  </a:lnTo>
                  <a:lnTo>
                    <a:pt x="12700" y="522732"/>
                  </a:lnTo>
                  <a:lnTo>
                    <a:pt x="12700" y="640080"/>
                  </a:lnTo>
                  <a:lnTo>
                    <a:pt x="25400" y="623316"/>
                  </a:lnTo>
                  <a:close/>
                </a:path>
                <a:path w="1993900" h="1310640">
                  <a:moveTo>
                    <a:pt x="25400" y="804672"/>
                  </a:moveTo>
                  <a:lnTo>
                    <a:pt x="25400" y="687324"/>
                  </a:lnTo>
                  <a:lnTo>
                    <a:pt x="12700" y="672084"/>
                  </a:lnTo>
                  <a:lnTo>
                    <a:pt x="12700" y="789432"/>
                  </a:lnTo>
                  <a:lnTo>
                    <a:pt x="25400" y="804672"/>
                  </a:lnTo>
                  <a:close/>
                </a:path>
                <a:path w="1993900" h="1310640">
                  <a:moveTo>
                    <a:pt x="1968500" y="576072"/>
                  </a:moveTo>
                  <a:lnTo>
                    <a:pt x="1968500" y="490728"/>
                  </a:lnTo>
                  <a:lnTo>
                    <a:pt x="1955800" y="458724"/>
                  </a:lnTo>
                  <a:lnTo>
                    <a:pt x="1930400" y="428244"/>
                  </a:lnTo>
                  <a:lnTo>
                    <a:pt x="1917700" y="397764"/>
                  </a:lnTo>
                  <a:lnTo>
                    <a:pt x="1892300" y="368808"/>
                  </a:lnTo>
                  <a:lnTo>
                    <a:pt x="1879600" y="341376"/>
                  </a:lnTo>
                  <a:lnTo>
                    <a:pt x="1828800" y="286512"/>
                  </a:lnTo>
                  <a:lnTo>
                    <a:pt x="1790700" y="262128"/>
                  </a:lnTo>
                  <a:lnTo>
                    <a:pt x="1739900" y="213360"/>
                  </a:lnTo>
                  <a:lnTo>
                    <a:pt x="1701800" y="190500"/>
                  </a:lnTo>
                  <a:lnTo>
                    <a:pt x="1663700" y="169164"/>
                  </a:lnTo>
                  <a:lnTo>
                    <a:pt x="1587500" y="129540"/>
                  </a:lnTo>
                  <a:lnTo>
                    <a:pt x="1549400" y="111252"/>
                  </a:lnTo>
                  <a:lnTo>
                    <a:pt x="1511300" y="94488"/>
                  </a:lnTo>
                  <a:lnTo>
                    <a:pt x="1422400" y="64008"/>
                  </a:lnTo>
                  <a:lnTo>
                    <a:pt x="1384300" y="51816"/>
                  </a:lnTo>
                  <a:lnTo>
                    <a:pt x="1295400" y="30480"/>
                  </a:lnTo>
                  <a:lnTo>
                    <a:pt x="1244600" y="21336"/>
                  </a:lnTo>
                  <a:lnTo>
                    <a:pt x="1193800" y="13716"/>
                  </a:lnTo>
                  <a:lnTo>
                    <a:pt x="1143000" y="7620"/>
                  </a:lnTo>
                  <a:lnTo>
                    <a:pt x="1041400" y="1524"/>
                  </a:lnTo>
                  <a:lnTo>
                    <a:pt x="990600" y="0"/>
                  </a:lnTo>
                  <a:lnTo>
                    <a:pt x="889000" y="3048"/>
                  </a:lnTo>
                  <a:lnTo>
                    <a:pt x="838200" y="7620"/>
                  </a:lnTo>
                  <a:lnTo>
                    <a:pt x="787400" y="13716"/>
                  </a:lnTo>
                  <a:lnTo>
                    <a:pt x="749300" y="21336"/>
                  </a:lnTo>
                  <a:lnTo>
                    <a:pt x="647700" y="39624"/>
                  </a:lnTo>
                  <a:lnTo>
                    <a:pt x="609600" y="51816"/>
                  </a:lnTo>
                  <a:lnTo>
                    <a:pt x="558800" y="64008"/>
                  </a:lnTo>
                  <a:lnTo>
                    <a:pt x="482600" y="94488"/>
                  </a:lnTo>
                  <a:lnTo>
                    <a:pt x="431800" y="111252"/>
                  </a:lnTo>
                  <a:lnTo>
                    <a:pt x="393700" y="129540"/>
                  </a:lnTo>
                  <a:lnTo>
                    <a:pt x="317500" y="169164"/>
                  </a:lnTo>
                  <a:lnTo>
                    <a:pt x="292100" y="190500"/>
                  </a:lnTo>
                  <a:lnTo>
                    <a:pt x="254000" y="213360"/>
                  </a:lnTo>
                  <a:lnTo>
                    <a:pt x="190500" y="262128"/>
                  </a:lnTo>
                  <a:lnTo>
                    <a:pt x="139700" y="313944"/>
                  </a:lnTo>
                  <a:lnTo>
                    <a:pt x="88900" y="370332"/>
                  </a:lnTo>
                  <a:lnTo>
                    <a:pt x="76200" y="399288"/>
                  </a:lnTo>
                  <a:lnTo>
                    <a:pt x="50800" y="429768"/>
                  </a:lnTo>
                  <a:lnTo>
                    <a:pt x="25400" y="490728"/>
                  </a:lnTo>
                  <a:lnTo>
                    <a:pt x="25400" y="560832"/>
                  </a:lnTo>
                  <a:lnTo>
                    <a:pt x="38100" y="515112"/>
                  </a:lnTo>
                  <a:lnTo>
                    <a:pt x="50800" y="499872"/>
                  </a:lnTo>
                  <a:lnTo>
                    <a:pt x="76200" y="440436"/>
                  </a:lnTo>
                  <a:lnTo>
                    <a:pt x="114300" y="384048"/>
                  </a:lnTo>
                  <a:lnTo>
                    <a:pt x="139700" y="358140"/>
                  </a:lnTo>
                  <a:lnTo>
                    <a:pt x="152400" y="330708"/>
                  </a:lnTo>
                  <a:lnTo>
                    <a:pt x="177800" y="306324"/>
                  </a:lnTo>
                  <a:lnTo>
                    <a:pt x="215900" y="280416"/>
                  </a:lnTo>
                  <a:lnTo>
                    <a:pt x="266700" y="234696"/>
                  </a:lnTo>
                  <a:lnTo>
                    <a:pt x="304800" y="211836"/>
                  </a:lnTo>
                  <a:lnTo>
                    <a:pt x="330200" y="190500"/>
                  </a:lnTo>
                  <a:lnTo>
                    <a:pt x="368300" y="170688"/>
                  </a:lnTo>
                  <a:lnTo>
                    <a:pt x="444500" y="134112"/>
                  </a:lnTo>
                  <a:lnTo>
                    <a:pt x="482600" y="117348"/>
                  </a:lnTo>
                  <a:lnTo>
                    <a:pt x="520700" y="102108"/>
                  </a:lnTo>
                  <a:lnTo>
                    <a:pt x="571500" y="88392"/>
                  </a:lnTo>
                  <a:lnTo>
                    <a:pt x="660400" y="64008"/>
                  </a:lnTo>
                  <a:lnTo>
                    <a:pt x="749300" y="45720"/>
                  </a:lnTo>
                  <a:lnTo>
                    <a:pt x="800100" y="38100"/>
                  </a:lnTo>
                  <a:lnTo>
                    <a:pt x="889000" y="28956"/>
                  </a:lnTo>
                  <a:lnTo>
                    <a:pt x="939800" y="25908"/>
                  </a:lnTo>
                  <a:lnTo>
                    <a:pt x="990600" y="25908"/>
                  </a:lnTo>
                  <a:lnTo>
                    <a:pt x="1092200" y="28956"/>
                  </a:lnTo>
                  <a:lnTo>
                    <a:pt x="1143000" y="33528"/>
                  </a:lnTo>
                  <a:lnTo>
                    <a:pt x="1244600" y="45720"/>
                  </a:lnTo>
                  <a:lnTo>
                    <a:pt x="1282700" y="54864"/>
                  </a:lnTo>
                  <a:lnTo>
                    <a:pt x="1333500" y="65532"/>
                  </a:lnTo>
                  <a:lnTo>
                    <a:pt x="1371600" y="76200"/>
                  </a:lnTo>
                  <a:lnTo>
                    <a:pt x="1422400" y="88392"/>
                  </a:lnTo>
                  <a:lnTo>
                    <a:pt x="1498600" y="118872"/>
                  </a:lnTo>
                  <a:lnTo>
                    <a:pt x="1549400" y="135636"/>
                  </a:lnTo>
                  <a:lnTo>
                    <a:pt x="1587500" y="152400"/>
                  </a:lnTo>
                  <a:lnTo>
                    <a:pt x="1612900" y="172212"/>
                  </a:lnTo>
                  <a:lnTo>
                    <a:pt x="1689100" y="211836"/>
                  </a:lnTo>
                  <a:lnTo>
                    <a:pt x="1714500" y="234696"/>
                  </a:lnTo>
                  <a:lnTo>
                    <a:pt x="1752600" y="257556"/>
                  </a:lnTo>
                  <a:lnTo>
                    <a:pt x="1803400" y="306324"/>
                  </a:lnTo>
                  <a:lnTo>
                    <a:pt x="1854200" y="358140"/>
                  </a:lnTo>
                  <a:lnTo>
                    <a:pt x="1879600" y="385572"/>
                  </a:lnTo>
                  <a:lnTo>
                    <a:pt x="1892300" y="413004"/>
                  </a:lnTo>
                  <a:lnTo>
                    <a:pt x="1917700" y="441960"/>
                  </a:lnTo>
                  <a:lnTo>
                    <a:pt x="1943100" y="499872"/>
                  </a:lnTo>
                  <a:lnTo>
                    <a:pt x="1943100" y="515112"/>
                  </a:lnTo>
                  <a:lnTo>
                    <a:pt x="1955800" y="560832"/>
                  </a:lnTo>
                  <a:lnTo>
                    <a:pt x="1968500" y="576072"/>
                  </a:lnTo>
                  <a:close/>
                </a:path>
                <a:path w="1993900" h="1310640">
                  <a:moveTo>
                    <a:pt x="1968500" y="821436"/>
                  </a:moveTo>
                  <a:lnTo>
                    <a:pt x="1968500" y="736092"/>
                  </a:lnTo>
                  <a:lnTo>
                    <a:pt x="1955800" y="751332"/>
                  </a:lnTo>
                  <a:lnTo>
                    <a:pt x="1943100" y="797052"/>
                  </a:lnTo>
                  <a:lnTo>
                    <a:pt x="1943100" y="812292"/>
                  </a:lnTo>
                  <a:lnTo>
                    <a:pt x="1917700" y="870204"/>
                  </a:lnTo>
                  <a:lnTo>
                    <a:pt x="1892300" y="899160"/>
                  </a:lnTo>
                  <a:lnTo>
                    <a:pt x="1879600" y="926592"/>
                  </a:lnTo>
                  <a:lnTo>
                    <a:pt x="1854200" y="954024"/>
                  </a:lnTo>
                  <a:lnTo>
                    <a:pt x="1803400" y="1005840"/>
                  </a:lnTo>
                  <a:lnTo>
                    <a:pt x="1752600" y="1054608"/>
                  </a:lnTo>
                  <a:lnTo>
                    <a:pt x="1714500" y="1077468"/>
                  </a:lnTo>
                  <a:lnTo>
                    <a:pt x="1651000" y="1120140"/>
                  </a:lnTo>
                  <a:lnTo>
                    <a:pt x="1612900" y="1139952"/>
                  </a:lnTo>
                  <a:lnTo>
                    <a:pt x="1587500" y="1159764"/>
                  </a:lnTo>
                  <a:lnTo>
                    <a:pt x="1498600" y="1193292"/>
                  </a:lnTo>
                  <a:lnTo>
                    <a:pt x="1460500" y="1208532"/>
                  </a:lnTo>
                  <a:lnTo>
                    <a:pt x="1422400" y="1222248"/>
                  </a:lnTo>
                  <a:lnTo>
                    <a:pt x="1371600" y="1235964"/>
                  </a:lnTo>
                  <a:lnTo>
                    <a:pt x="1333500" y="1246632"/>
                  </a:lnTo>
                  <a:lnTo>
                    <a:pt x="1282700" y="1257300"/>
                  </a:lnTo>
                  <a:lnTo>
                    <a:pt x="1244600" y="1264920"/>
                  </a:lnTo>
                  <a:lnTo>
                    <a:pt x="1193800" y="1272540"/>
                  </a:lnTo>
                  <a:lnTo>
                    <a:pt x="1143000" y="1278636"/>
                  </a:lnTo>
                  <a:lnTo>
                    <a:pt x="1041400" y="1284732"/>
                  </a:lnTo>
                  <a:lnTo>
                    <a:pt x="939800" y="1284732"/>
                  </a:lnTo>
                  <a:lnTo>
                    <a:pt x="889000" y="1281684"/>
                  </a:lnTo>
                  <a:lnTo>
                    <a:pt x="850900" y="1278636"/>
                  </a:lnTo>
                  <a:lnTo>
                    <a:pt x="800100" y="1272540"/>
                  </a:lnTo>
                  <a:lnTo>
                    <a:pt x="698500" y="1257300"/>
                  </a:lnTo>
                  <a:lnTo>
                    <a:pt x="660400" y="1246632"/>
                  </a:lnTo>
                  <a:lnTo>
                    <a:pt x="609600" y="1235964"/>
                  </a:lnTo>
                  <a:lnTo>
                    <a:pt x="520700" y="1208532"/>
                  </a:lnTo>
                  <a:lnTo>
                    <a:pt x="482600" y="1193292"/>
                  </a:lnTo>
                  <a:lnTo>
                    <a:pt x="444500" y="1176528"/>
                  </a:lnTo>
                  <a:lnTo>
                    <a:pt x="368300" y="1139952"/>
                  </a:lnTo>
                  <a:lnTo>
                    <a:pt x="330200" y="1120140"/>
                  </a:lnTo>
                  <a:lnTo>
                    <a:pt x="304800" y="1098804"/>
                  </a:lnTo>
                  <a:lnTo>
                    <a:pt x="266700" y="1077468"/>
                  </a:lnTo>
                  <a:lnTo>
                    <a:pt x="241300" y="1054608"/>
                  </a:lnTo>
                  <a:lnTo>
                    <a:pt x="215900" y="1030224"/>
                  </a:lnTo>
                  <a:lnTo>
                    <a:pt x="177800" y="1005840"/>
                  </a:lnTo>
                  <a:lnTo>
                    <a:pt x="139700" y="954024"/>
                  </a:lnTo>
                  <a:lnTo>
                    <a:pt x="88900" y="899160"/>
                  </a:lnTo>
                  <a:lnTo>
                    <a:pt x="63500" y="841248"/>
                  </a:lnTo>
                  <a:lnTo>
                    <a:pt x="50800" y="810768"/>
                  </a:lnTo>
                  <a:lnTo>
                    <a:pt x="38100" y="797052"/>
                  </a:lnTo>
                  <a:lnTo>
                    <a:pt x="38100" y="766572"/>
                  </a:lnTo>
                  <a:lnTo>
                    <a:pt x="25400" y="749808"/>
                  </a:lnTo>
                  <a:lnTo>
                    <a:pt x="25400" y="821436"/>
                  </a:lnTo>
                  <a:lnTo>
                    <a:pt x="38100" y="851916"/>
                  </a:lnTo>
                  <a:lnTo>
                    <a:pt x="50800" y="883920"/>
                  </a:lnTo>
                  <a:lnTo>
                    <a:pt x="76200" y="912876"/>
                  </a:lnTo>
                  <a:lnTo>
                    <a:pt x="88900" y="941832"/>
                  </a:lnTo>
                  <a:lnTo>
                    <a:pt x="114300" y="970788"/>
                  </a:lnTo>
                  <a:lnTo>
                    <a:pt x="139700" y="998220"/>
                  </a:lnTo>
                  <a:lnTo>
                    <a:pt x="190500" y="1050036"/>
                  </a:lnTo>
                  <a:lnTo>
                    <a:pt x="228600" y="1074420"/>
                  </a:lnTo>
                  <a:lnTo>
                    <a:pt x="254000" y="1098804"/>
                  </a:lnTo>
                  <a:lnTo>
                    <a:pt x="292100" y="1120140"/>
                  </a:lnTo>
                  <a:lnTo>
                    <a:pt x="317500" y="1143000"/>
                  </a:lnTo>
                  <a:lnTo>
                    <a:pt x="393700" y="1182624"/>
                  </a:lnTo>
                  <a:lnTo>
                    <a:pt x="431800" y="1199388"/>
                  </a:lnTo>
                  <a:lnTo>
                    <a:pt x="482600" y="1217676"/>
                  </a:lnTo>
                  <a:lnTo>
                    <a:pt x="520700" y="1232916"/>
                  </a:lnTo>
                  <a:lnTo>
                    <a:pt x="558800" y="1246632"/>
                  </a:lnTo>
                  <a:lnTo>
                    <a:pt x="609600" y="1260348"/>
                  </a:lnTo>
                  <a:lnTo>
                    <a:pt x="698500" y="1281684"/>
                  </a:lnTo>
                  <a:lnTo>
                    <a:pt x="749300" y="1290828"/>
                  </a:lnTo>
                  <a:lnTo>
                    <a:pt x="787400" y="1296924"/>
                  </a:lnTo>
                  <a:lnTo>
                    <a:pt x="838200" y="1303020"/>
                  </a:lnTo>
                  <a:lnTo>
                    <a:pt x="889000" y="1307592"/>
                  </a:lnTo>
                  <a:lnTo>
                    <a:pt x="939800" y="1310640"/>
                  </a:lnTo>
                  <a:lnTo>
                    <a:pt x="990600" y="1310640"/>
                  </a:lnTo>
                  <a:lnTo>
                    <a:pt x="1092200" y="1307592"/>
                  </a:lnTo>
                  <a:lnTo>
                    <a:pt x="1143000" y="1303020"/>
                  </a:lnTo>
                  <a:lnTo>
                    <a:pt x="1244600" y="1290828"/>
                  </a:lnTo>
                  <a:lnTo>
                    <a:pt x="1295400" y="1281684"/>
                  </a:lnTo>
                  <a:lnTo>
                    <a:pt x="1384300" y="1260348"/>
                  </a:lnTo>
                  <a:lnTo>
                    <a:pt x="1422400" y="1246632"/>
                  </a:lnTo>
                  <a:lnTo>
                    <a:pt x="1473200" y="1232916"/>
                  </a:lnTo>
                  <a:lnTo>
                    <a:pt x="1549400" y="1199388"/>
                  </a:lnTo>
                  <a:lnTo>
                    <a:pt x="1625600" y="1162812"/>
                  </a:lnTo>
                  <a:lnTo>
                    <a:pt x="1701800" y="1120140"/>
                  </a:lnTo>
                  <a:lnTo>
                    <a:pt x="1739900" y="1097280"/>
                  </a:lnTo>
                  <a:lnTo>
                    <a:pt x="1790700" y="1050036"/>
                  </a:lnTo>
                  <a:lnTo>
                    <a:pt x="1828800" y="1024128"/>
                  </a:lnTo>
                  <a:lnTo>
                    <a:pt x="1879600" y="969264"/>
                  </a:lnTo>
                  <a:lnTo>
                    <a:pt x="1892300" y="941832"/>
                  </a:lnTo>
                  <a:lnTo>
                    <a:pt x="1917700" y="912876"/>
                  </a:lnTo>
                  <a:lnTo>
                    <a:pt x="1930400" y="882396"/>
                  </a:lnTo>
                  <a:lnTo>
                    <a:pt x="1955800" y="851916"/>
                  </a:lnTo>
                  <a:lnTo>
                    <a:pt x="1968500" y="821436"/>
                  </a:lnTo>
                  <a:close/>
                </a:path>
                <a:path w="1993900" h="1310640">
                  <a:moveTo>
                    <a:pt x="1981200" y="789432"/>
                  </a:moveTo>
                  <a:lnTo>
                    <a:pt x="1981200" y="522732"/>
                  </a:lnTo>
                  <a:lnTo>
                    <a:pt x="1968500" y="505968"/>
                  </a:lnTo>
                  <a:lnTo>
                    <a:pt x="1968500" y="804672"/>
                  </a:lnTo>
                  <a:lnTo>
                    <a:pt x="1981200" y="789432"/>
                  </a:lnTo>
                  <a:close/>
                </a:path>
                <a:path w="1993900" h="1310640">
                  <a:moveTo>
                    <a:pt x="1993900" y="739140"/>
                  </a:moveTo>
                  <a:lnTo>
                    <a:pt x="1993900" y="605028"/>
                  </a:lnTo>
                  <a:lnTo>
                    <a:pt x="1981200" y="554736"/>
                  </a:lnTo>
                  <a:lnTo>
                    <a:pt x="1981200" y="755904"/>
                  </a:lnTo>
                  <a:lnTo>
                    <a:pt x="1993900" y="739140"/>
                  </a:lnTo>
                  <a:close/>
                </a:path>
              </a:pathLst>
            </a:custGeom>
            <a:solidFill>
              <a:srgbClr val="FFFFFF"/>
            </a:solidFill>
          </p:spPr>
          <p:txBody>
            <a:bodyPr wrap="square" lIns="0" tIns="0" rIns="0" bIns="0" rtlCol="0"/>
            <a:lstStyle/>
            <a:p>
              <a:endParaRPr>
                <a:latin typeface="Book Antiqua" panose="02040602050305030304" pitchFamily="18" charset="0"/>
              </a:endParaRPr>
            </a:p>
          </p:txBody>
        </p:sp>
      </p:grpSp>
      <p:sp>
        <p:nvSpPr>
          <p:cNvPr id="19" name="object 19"/>
          <p:cNvSpPr txBox="1"/>
          <p:nvPr/>
        </p:nvSpPr>
        <p:spPr>
          <a:xfrm>
            <a:off x="6928436" y="5306310"/>
            <a:ext cx="2089277" cy="646524"/>
          </a:xfrm>
          <a:prstGeom prst="rect">
            <a:avLst/>
          </a:prstGeom>
        </p:spPr>
        <p:txBody>
          <a:bodyPr vert="horz" wrap="square" lIns="0" tIns="31750" rIns="0" bIns="0" rtlCol="0">
            <a:spAutoFit/>
          </a:bodyPr>
          <a:lstStyle/>
          <a:p>
            <a:pPr marL="12700" marR="5080" indent="-1905" algn="ctr">
              <a:lnSpc>
                <a:spcPct val="150000"/>
              </a:lnSpc>
              <a:spcBef>
                <a:spcPts val="250"/>
              </a:spcBef>
            </a:pPr>
            <a:r>
              <a:rPr sz="1400" spc="120" dirty="0">
                <a:solidFill>
                  <a:srgbClr val="FFFFFF"/>
                </a:solidFill>
                <a:latin typeface="Book Antiqua" panose="02040602050305030304" pitchFamily="18" charset="0"/>
                <a:cs typeface="Arial"/>
              </a:rPr>
              <a:t>Укупан буџет  </a:t>
            </a:r>
            <a:r>
              <a:rPr sz="1400" spc="120" dirty="0" err="1">
                <a:solidFill>
                  <a:srgbClr val="FFFFFF"/>
                </a:solidFill>
                <a:latin typeface="Book Antiqua" panose="02040602050305030304" pitchFamily="18" charset="0"/>
                <a:cs typeface="Arial"/>
              </a:rPr>
              <a:t>општине</a:t>
            </a:r>
            <a:r>
              <a:rPr sz="1400" spc="120" dirty="0">
                <a:solidFill>
                  <a:srgbClr val="FFFFFF"/>
                </a:solidFill>
                <a:latin typeface="Book Antiqua" panose="02040602050305030304" pitchFamily="18" charset="0"/>
                <a:cs typeface="Arial"/>
              </a:rPr>
              <a:t>  </a:t>
            </a:r>
            <a:r>
              <a:rPr lang="sr-Latn-RS" sz="1400" spc="120" dirty="0" smtClean="0">
                <a:solidFill>
                  <a:srgbClr val="FFFFFF"/>
                </a:solidFill>
                <a:latin typeface="Book Antiqua" panose="02040602050305030304" pitchFamily="18" charset="0"/>
                <a:cs typeface="Arial"/>
              </a:rPr>
              <a:t>389.033.578</a:t>
            </a:r>
            <a:endParaRPr sz="1400" spc="120" dirty="0">
              <a:latin typeface="Book Antiqua" panose="02040602050305030304" pitchFamily="18" charset="0"/>
              <a:cs typeface="Arial"/>
            </a:endParaRPr>
          </a:p>
        </p:txBody>
      </p:sp>
      <p:grpSp>
        <p:nvGrpSpPr>
          <p:cNvPr id="20" name="object 20"/>
          <p:cNvGrpSpPr/>
          <p:nvPr/>
        </p:nvGrpSpPr>
        <p:grpSpPr>
          <a:xfrm>
            <a:off x="3075430" y="2297177"/>
            <a:ext cx="794385" cy="600710"/>
            <a:chOff x="3194304" y="2382012"/>
            <a:chExt cx="794385" cy="600710"/>
          </a:xfrm>
          <a:solidFill>
            <a:schemeClr val="bg1"/>
          </a:solidFill>
        </p:grpSpPr>
        <p:sp>
          <p:nvSpPr>
            <p:cNvPr id="21" name="object 21"/>
            <p:cNvSpPr/>
            <p:nvPr/>
          </p:nvSpPr>
          <p:spPr>
            <a:xfrm>
              <a:off x="3206496" y="2394216"/>
              <a:ext cx="769620" cy="576580"/>
            </a:xfrm>
            <a:custGeom>
              <a:avLst/>
              <a:gdLst/>
              <a:ahLst/>
              <a:cxnLst/>
              <a:rect l="l" t="t" r="r" b="b"/>
              <a:pathLst>
                <a:path w="769620" h="576580">
                  <a:moveTo>
                    <a:pt x="769620" y="345948"/>
                  </a:moveTo>
                  <a:lnTo>
                    <a:pt x="0" y="345948"/>
                  </a:lnTo>
                  <a:lnTo>
                    <a:pt x="0" y="576072"/>
                  </a:lnTo>
                  <a:lnTo>
                    <a:pt x="769620" y="576072"/>
                  </a:lnTo>
                  <a:lnTo>
                    <a:pt x="769620" y="345948"/>
                  </a:lnTo>
                  <a:close/>
                </a:path>
                <a:path w="769620" h="576580">
                  <a:moveTo>
                    <a:pt x="769620" y="0"/>
                  </a:moveTo>
                  <a:lnTo>
                    <a:pt x="0" y="0"/>
                  </a:lnTo>
                  <a:lnTo>
                    <a:pt x="0" y="230124"/>
                  </a:lnTo>
                  <a:lnTo>
                    <a:pt x="769620" y="230124"/>
                  </a:lnTo>
                  <a:lnTo>
                    <a:pt x="769620" y="0"/>
                  </a:lnTo>
                  <a:close/>
                </a:path>
              </a:pathLst>
            </a:custGeom>
            <a:grpFill/>
          </p:spPr>
          <p:txBody>
            <a:bodyPr wrap="square" lIns="0" tIns="0" rIns="0" bIns="0" rtlCol="0"/>
            <a:lstStyle/>
            <a:p>
              <a:endParaRPr>
                <a:latin typeface="Book Antiqua" panose="02040602050305030304" pitchFamily="18" charset="0"/>
              </a:endParaRPr>
            </a:p>
          </p:txBody>
        </p:sp>
        <p:sp>
          <p:nvSpPr>
            <p:cNvPr id="22" name="object 22"/>
            <p:cNvSpPr/>
            <p:nvPr/>
          </p:nvSpPr>
          <p:spPr>
            <a:xfrm>
              <a:off x="3194304" y="2382012"/>
              <a:ext cx="794385" cy="600710"/>
            </a:xfrm>
            <a:custGeom>
              <a:avLst/>
              <a:gdLst/>
              <a:ahLst/>
              <a:cxnLst/>
              <a:rect l="l" t="t" r="r" b="b"/>
              <a:pathLst>
                <a:path w="794385" h="600710">
                  <a:moveTo>
                    <a:pt x="794004" y="256032"/>
                  </a:moveTo>
                  <a:lnTo>
                    <a:pt x="794004" y="0"/>
                  </a:lnTo>
                  <a:lnTo>
                    <a:pt x="0" y="0"/>
                  </a:lnTo>
                  <a:lnTo>
                    <a:pt x="0" y="256032"/>
                  </a:lnTo>
                  <a:lnTo>
                    <a:pt x="12192" y="256032"/>
                  </a:lnTo>
                  <a:lnTo>
                    <a:pt x="12192" y="25908"/>
                  </a:lnTo>
                  <a:lnTo>
                    <a:pt x="24384" y="12192"/>
                  </a:lnTo>
                  <a:lnTo>
                    <a:pt x="24384" y="25908"/>
                  </a:lnTo>
                  <a:lnTo>
                    <a:pt x="769620" y="25908"/>
                  </a:lnTo>
                  <a:lnTo>
                    <a:pt x="769620" y="12192"/>
                  </a:lnTo>
                  <a:lnTo>
                    <a:pt x="781812" y="25908"/>
                  </a:lnTo>
                  <a:lnTo>
                    <a:pt x="781812" y="256032"/>
                  </a:lnTo>
                  <a:lnTo>
                    <a:pt x="794004" y="256032"/>
                  </a:lnTo>
                  <a:close/>
                </a:path>
                <a:path w="794385" h="600710">
                  <a:moveTo>
                    <a:pt x="24384" y="25908"/>
                  </a:moveTo>
                  <a:lnTo>
                    <a:pt x="24384" y="12192"/>
                  </a:lnTo>
                  <a:lnTo>
                    <a:pt x="12192" y="25908"/>
                  </a:lnTo>
                  <a:lnTo>
                    <a:pt x="24384" y="25908"/>
                  </a:lnTo>
                  <a:close/>
                </a:path>
                <a:path w="794385" h="600710">
                  <a:moveTo>
                    <a:pt x="24384" y="230124"/>
                  </a:moveTo>
                  <a:lnTo>
                    <a:pt x="24384" y="25908"/>
                  </a:lnTo>
                  <a:lnTo>
                    <a:pt x="12192" y="25908"/>
                  </a:lnTo>
                  <a:lnTo>
                    <a:pt x="12192" y="230124"/>
                  </a:lnTo>
                  <a:lnTo>
                    <a:pt x="24384" y="230124"/>
                  </a:lnTo>
                  <a:close/>
                </a:path>
                <a:path w="794385" h="600710">
                  <a:moveTo>
                    <a:pt x="781812" y="230124"/>
                  </a:moveTo>
                  <a:lnTo>
                    <a:pt x="12192" y="230124"/>
                  </a:lnTo>
                  <a:lnTo>
                    <a:pt x="24384" y="242316"/>
                  </a:lnTo>
                  <a:lnTo>
                    <a:pt x="24384" y="256032"/>
                  </a:lnTo>
                  <a:lnTo>
                    <a:pt x="769620" y="256032"/>
                  </a:lnTo>
                  <a:lnTo>
                    <a:pt x="769620" y="242316"/>
                  </a:lnTo>
                  <a:lnTo>
                    <a:pt x="781812" y="230124"/>
                  </a:lnTo>
                  <a:close/>
                </a:path>
                <a:path w="794385" h="600710">
                  <a:moveTo>
                    <a:pt x="24384" y="256032"/>
                  </a:moveTo>
                  <a:lnTo>
                    <a:pt x="24384" y="242316"/>
                  </a:lnTo>
                  <a:lnTo>
                    <a:pt x="12192" y="230124"/>
                  </a:lnTo>
                  <a:lnTo>
                    <a:pt x="12192" y="256032"/>
                  </a:lnTo>
                  <a:lnTo>
                    <a:pt x="24384" y="256032"/>
                  </a:lnTo>
                  <a:close/>
                </a:path>
                <a:path w="794385" h="600710">
                  <a:moveTo>
                    <a:pt x="781812" y="25908"/>
                  </a:moveTo>
                  <a:lnTo>
                    <a:pt x="769620" y="12192"/>
                  </a:lnTo>
                  <a:lnTo>
                    <a:pt x="769620" y="25908"/>
                  </a:lnTo>
                  <a:lnTo>
                    <a:pt x="781812" y="25908"/>
                  </a:lnTo>
                  <a:close/>
                </a:path>
                <a:path w="794385" h="600710">
                  <a:moveTo>
                    <a:pt x="781812" y="230124"/>
                  </a:moveTo>
                  <a:lnTo>
                    <a:pt x="781812" y="25908"/>
                  </a:lnTo>
                  <a:lnTo>
                    <a:pt x="769620" y="25908"/>
                  </a:lnTo>
                  <a:lnTo>
                    <a:pt x="769620" y="230124"/>
                  </a:lnTo>
                  <a:lnTo>
                    <a:pt x="781812" y="230124"/>
                  </a:lnTo>
                  <a:close/>
                </a:path>
                <a:path w="794385" h="600710">
                  <a:moveTo>
                    <a:pt x="781812" y="256032"/>
                  </a:moveTo>
                  <a:lnTo>
                    <a:pt x="781812" y="230124"/>
                  </a:lnTo>
                  <a:lnTo>
                    <a:pt x="769620" y="242316"/>
                  </a:lnTo>
                  <a:lnTo>
                    <a:pt x="769620" y="256032"/>
                  </a:lnTo>
                  <a:lnTo>
                    <a:pt x="781812" y="256032"/>
                  </a:lnTo>
                  <a:close/>
                </a:path>
                <a:path w="794385" h="600710">
                  <a:moveTo>
                    <a:pt x="794004" y="600456"/>
                  </a:moveTo>
                  <a:lnTo>
                    <a:pt x="794004" y="345948"/>
                  </a:lnTo>
                  <a:lnTo>
                    <a:pt x="0" y="345948"/>
                  </a:lnTo>
                  <a:lnTo>
                    <a:pt x="0" y="600456"/>
                  </a:lnTo>
                  <a:lnTo>
                    <a:pt x="12192" y="600456"/>
                  </a:lnTo>
                  <a:lnTo>
                    <a:pt x="12192" y="370332"/>
                  </a:lnTo>
                  <a:lnTo>
                    <a:pt x="24384" y="358140"/>
                  </a:lnTo>
                  <a:lnTo>
                    <a:pt x="24384" y="370332"/>
                  </a:lnTo>
                  <a:lnTo>
                    <a:pt x="769620" y="370332"/>
                  </a:lnTo>
                  <a:lnTo>
                    <a:pt x="769620" y="358140"/>
                  </a:lnTo>
                  <a:lnTo>
                    <a:pt x="781812" y="370332"/>
                  </a:lnTo>
                  <a:lnTo>
                    <a:pt x="781812" y="600456"/>
                  </a:lnTo>
                  <a:lnTo>
                    <a:pt x="794004" y="600456"/>
                  </a:lnTo>
                  <a:close/>
                </a:path>
                <a:path w="794385" h="600710">
                  <a:moveTo>
                    <a:pt x="24384" y="370332"/>
                  </a:moveTo>
                  <a:lnTo>
                    <a:pt x="24384" y="358140"/>
                  </a:lnTo>
                  <a:lnTo>
                    <a:pt x="12192" y="370332"/>
                  </a:lnTo>
                  <a:lnTo>
                    <a:pt x="24384" y="370332"/>
                  </a:lnTo>
                  <a:close/>
                </a:path>
                <a:path w="794385" h="600710">
                  <a:moveTo>
                    <a:pt x="24384" y="576072"/>
                  </a:moveTo>
                  <a:lnTo>
                    <a:pt x="24384" y="370332"/>
                  </a:lnTo>
                  <a:lnTo>
                    <a:pt x="12192" y="370332"/>
                  </a:lnTo>
                  <a:lnTo>
                    <a:pt x="12192" y="576072"/>
                  </a:lnTo>
                  <a:lnTo>
                    <a:pt x="24384" y="576072"/>
                  </a:lnTo>
                  <a:close/>
                </a:path>
                <a:path w="794385" h="600710">
                  <a:moveTo>
                    <a:pt x="781812" y="576072"/>
                  </a:moveTo>
                  <a:lnTo>
                    <a:pt x="12192" y="576072"/>
                  </a:lnTo>
                  <a:lnTo>
                    <a:pt x="24384" y="588264"/>
                  </a:lnTo>
                  <a:lnTo>
                    <a:pt x="24384" y="600456"/>
                  </a:lnTo>
                  <a:lnTo>
                    <a:pt x="769620" y="600456"/>
                  </a:lnTo>
                  <a:lnTo>
                    <a:pt x="769620" y="588264"/>
                  </a:lnTo>
                  <a:lnTo>
                    <a:pt x="781812" y="576072"/>
                  </a:lnTo>
                  <a:close/>
                </a:path>
                <a:path w="794385" h="600710">
                  <a:moveTo>
                    <a:pt x="24384" y="600456"/>
                  </a:moveTo>
                  <a:lnTo>
                    <a:pt x="24384" y="588264"/>
                  </a:lnTo>
                  <a:lnTo>
                    <a:pt x="12192" y="576072"/>
                  </a:lnTo>
                  <a:lnTo>
                    <a:pt x="12192" y="600456"/>
                  </a:lnTo>
                  <a:lnTo>
                    <a:pt x="24384" y="600456"/>
                  </a:lnTo>
                  <a:close/>
                </a:path>
                <a:path w="794385" h="600710">
                  <a:moveTo>
                    <a:pt x="781812" y="370332"/>
                  </a:moveTo>
                  <a:lnTo>
                    <a:pt x="769620" y="358140"/>
                  </a:lnTo>
                  <a:lnTo>
                    <a:pt x="769620" y="370332"/>
                  </a:lnTo>
                  <a:lnTo>
                    <a:pt x="781812" y="370332"/>
                  </a:lnTo>
                  <a:close/>
                </a:path>
                <a:path w="794385" h="600710">
                  <a:moveTo>
                    <a:pt x="781812" y="576072"/>
                  </a:moveTo>
                  <a:lnTo>
                    <a:pt x="781812" y="370332"/>
                  </a:lnTo>
                  <a:lnTo>
                    <a:pt x="769620" y="370332"/>
                  </a:lnTo>
                  <a:lnTo>
                    <a:pt x="769620" y="576072"/>
                  </a:lnTo>
                  <a:lnTo>
                    <a:pt x="781812" y="576072"/>
                  </a:lnTo>
                  <a:close/>
                </a:path>
                <a:path w="794385" h="600710">
                  <a:moveTo>
                    <a:pt x="781812" y="600456"/>
                  </a:moveTo>
                  <a:lnTo>
                    <a:pt x="781812" y="576072"/>
                  </a:lnTo>
                  <a:lnTo>
                    <a:pt x="769620" y="588264"/>
                  </a:lnTo>
                  <a:lnTo>
                    <a:pt x="769620" y="600456"/>
                  </a:lnTo>
                  <a:lnTo>
                    <a:pt x="781812" y="600456"/>
                  </a:lnTo>
                  <a:close/>
                </a:path>
              </a:pathLst>
            </a:custGeom>
            <a:grpFill/>
          </p:spPr>
          <p:txBody>
            <a:bodyPr wrap="square" lIns="0" tIns="0" rIns="0" bIns="0" rtlCol="0"/>
            <a:lstStyle/>
            <a:p>
              <a:endParaRPr>
                <a:latin typeface="Book Antiqua" panose="02040602050305030304" pitchFamily="18" charset="0"/>
              </a:endParaRPr>
            </a:p>
          </p:txBody>
        </p:sp>
      </p:grpSp>
      <p:sp>
        <p:nvSpPr>
          <p:cNvPr id="23" name="object 23"/>
          <p:cNvSpPr/>
          <p:nvPr/>
        </p:nvSpPr>
        <p:spPr>
          <a:xfrm>
            <a:off x="1264822" y="1927228"/>
            <a:ext cx="1460311" cy="1634349"/>
          </a:xfrm>
          <a:prstGeom prst="rect">
            <a:avLst/>
          </a:prstGeom>
          <a:blipFill>
            <a:blip r:embed="rId3" cstate="print"/>
            <a:stretch>
              <a:fillRect/>
            </a:stretch>
          </a:blipFill>
        </p:spPr>
        <p:txBody>
          <a:bodyPr wrap="square" lIns="0" tIns="0" rIns="0" bIns="0" rtlCol="0"/>
          <a:lstStyle/>
          <a:p>
            <a:endParaRPr>
              <a:latin typeface="Book Antiqua" panose="02040602050305030304" pitchFamily="18" charset="0"/>
            </a:endParaRPr>
          </a:p>
        </p:txBody>
      </p:sp>
      <p:sp>
        <p:nvSpPr>
          <p:cNvPr id="24" name="object 24"/>
          <p:cNvSpPr txBox="1"/>
          <p:nvPr/>
        </p:nvSpPr>
        <p:spPr>
          <a:xfrm>
            <a:off x="4220112" y="2290473"/>
            <a:ext cx="5108958" cy="689676"/>
          </a:xfrm>
          <a:prstGeom prst="rect">
            <a:avLst/>
          </a:prstGeom>
        </p:spPr>
        <p:txBody>
          <a:bodyPr vert="horz" wrap="square" lIns="0" tIns="5715" rIns="0" bIns="0" rtlCol="0">
            <a:spAutoFit/>
          </a:bodyPr>
          <a:lstStyle/>
          <a:p>
            <a:pPr marL="12700" marR="5080">
              <a:lnSpc>
                <a:spcPct val="101099"/>
              </a:lnSpc>
              <a:spcBef>
                <a:spcPts val="45"/>
              </a:spcBef>
            </a:pPr>
            <a:r>
              <a:rPr lang="sr-Cyrl-RS" sz="4400" b="1" dirty="0" smtClean="0">
                <a:solidFill>
                  <a:schemeClr val="bg1"/>
                </a:solidFill>
                <a:latin typeface="Book Antiqua" panose="02040602050305030304" pitchFamily="18" charset="0"/>
                <a:cs typeface="Arial"/>
              </a:rPr>
              <a:t>389 </a:t>
            </a:r>
            <a:r>
              <a:rPr lang="sr-Cyrl-RS" sz="3600" b="1" dirty="0" smtClean="0">
                <a:solidFill>
                  <a:schemeClr val="bg1"/>
                </a:solidFill>
                <a:latin typeface="Book Antiqua" panose="02040602050305030304" pitchFamily="18" charset="0"/>
                <a:cs typeface="Arial"/>
              </a:rPr>
              <a:t>милиона </a:t>
            </a:r>
            <a:r>
              <a:rPr sz="3600" b="1" dirty="0" err="1" smtClean="0">
                <a:solidFill>
                  <a:schemeClr val="bg1"/>
                </a:solidFill>
                <a:latin typeface="Book Antiqua" panose="02040602050305030304" pitchFamily="18" charset="0"/>
                <a:cs typeface="Arial"/>
              </a:rPr>
              <a:t>динара</a:t>
            </a:r>
            <a:endParaRPr sz="3600" dirty="0">
              <a:solidFill>
                <a:schemeClr val="bg1"/>
              </a:solidFill>
              <a:latin typeface="Book Antiqua" panose="02040602050305030304" pitchFamily="18" charset="0"/>
              <a:cs typeface="Arial"/>
            </a:endParaRPr>
          </a:p>
        </p:txBody>
      </p:sp>
      <p:sp>
        <p:nvSpPr>
          <p:cNvPr id="25" name="object 25"/>
          <p:cNvSpPr txBox="1">
            <a:spLocks noGrp="1"/>
          </p:cNvSpPr>
          <p:nvPr>
            <p:ph type="sldNum" sz="quarter" idx="7"/>
          </p:nvPr>
        </p:nvSpPr>
        <p:spPr>
          <a:xfrm>
            <a:off x="8738610" y="6836661"/>
            <a:ext cx="233045" cy="153888"/>
          </a:xfrm>
          <a:prstGeom prst="rect">
            <a:avLst/>
          </a:prstGeom>
        </p:spPr>
        <p:txBody>
          <a:bodyPr vert="horz" wrap="square" lIns="0" tIns="0" rIns="0" bIns="0" rtlCol="0">
            <a:spAutoFit/>
          </a:bodyPr>
          <a:lstStyle/>
          <a:p>
            <a:pPr marL="38100">
              <a:lnSpc>
                <a:spcPts val="1240"/>
              </a:lnSpc>
            </a:pPr>
            <a:fld id="{81D60167-4931-47E6-BA6A-407CBD079E47}" type="slidenum">
              <a:rPr dirty="0">
                <a:latin typeface="Book Antiqua" panose="02040602050305030304" pitchFamily="18" charset="0"/>
              </a:rPr>
              <a:t>9</a:t>
            </a:fld>
            <a:endParaRPr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1984</Words>
  <Application>Microsoft Office PowerPoint</Application>
  <PresentationFormat>Custom</PresentationFormat>
  <Paragraphs>354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Book Antiqua</vt:lpstr>
      <vt:lpstr>Calibri</vt:lpstr>
      <vt:lpstr>Tahoma</vt:lpstr>
      <vt:lpstr>Times New Roman</vt:lpstr>
      <vt:lpstr>Wingdings</vt:lpstr>
      <vt:lpstr>Office Theme</vt:lpstr>
      <vt:lpstr>ГРАДСКА ОПШТИНА СТАРИ ГРАД</vt:lpstr>
      <vt:lpstr>PowerPoint Presentation</vt:lpstr>
      <vt:lpstr>САДРЖАЈ</vt:lpstr>
      <vt:lpstr>PowerPoint Presentation</vt:lpstr>
      <vt:lpstr>Ко се финансира из буџета?</vt:lpstr>
      <vt:lpstr>Како настаје буџет општине?</vt:lpstr>
      <vt:lpstr>Ко учествује у буџетском процесу?</vt:lpstr>
      <vt:lpstr>На основу чега се доноси буџет?</vt:lpstr>
      <vt:lpstr>Како се пуни општинска каса?</vt:lpstr>
      <vt:lpstr>Шта су приходи и примања буџета?</vt:lpstr>
      <vt:lpstr>PowerPoint Presentation</vt:lpstr>
      <vt:lpstr>PowerPoint Presentation</vt:lpstr>
      <vt:lpstr>Шта се променило у односу на  2020. годину?</vt:lpstr>
      <vt:lpstr>На шта се троше јавна средства?</vt:lpstr>
      <vt:lpstr>Шта су расходи и издаци буџета?</vt:lpstr>
      <vt:lpstr>PowerPoint Presentation</vt:lpstr>
      <vt:lpstr>PowerPoint Presentation</vt:lpstr>
      <vt:lpstr>Шта се променило у односу на 2020. годину?</vt:lpstr>
      <vt:lpstr>Расходи буџета по програмима</vt:lpstr>
      <vt:lpstr>Структура расхода по буџетским програмима</vt:lpstr>
      <vt:lpstr>Расходи буџета расподељени по директним и  индиректним буџетским корисницима</vt:lpstr>
      <vt:lpstr>Најважнији капитални пројекти</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Prilog 1 Primer Gradjanski vodic</dc:title>
  <dc:creator>v.stamencic</dc:creator>
  <cp:lastModifiedBy>Vesna Jankovic</cp:lastModifiedBy>
  <cp:revision>42</cp:revision>
  <dcterms:created xsi:type="dcterms:W3CDTF">2021-02-04T11:05:23Z</dcterms:created>
  <dcterms:modified xsi:type="dcterms:W3CDTF">2021-02-09T10:56:01Z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2020-10-27T00:00:00Z</vt:filetime>
  </property>
  <property fmtid="{D5CDD505-2E9C-101B-9397-08002B2CF9AE}" pid="3" name="Creator">
    <vt:lpwstr>PDFCreator Free 3.5.1</vt:lpwstr>
  </property>
  <property fmtid="{D5CDD505-2E9C-101B-9397-08002B2CF9AE}" pid="4" name="LastSaved">
    <vt:filetime>2021-02-04T00:00:00Z</vt:filetime>
  </property>
</Properties>
</file>